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Lst>
  <p:sldSz cy="5143500" cx="9144000"/>
  <p:notesSz cx="6858000" cy="9144000"/>
  <p:embeddedFontLst>
    <p:embeddedFont>
      <p:font typeface="Quicksand"/>
      <p:regular r:id="rId22"/>
      <p:bold r:id="rId23"/>
    </p:embeddedFont>
    <p:embeddedFont>
      <p:font typeface="Comfortaa"/>
      <p:regular r:id="rId24"/>
      <p:bold r:id="rId25"/>
    </p:embeddedFont>
    <p:embeddedFont>
      <p:font typeface="Quicksand Light"/>
      <p:regular r:id="rId26"/>
      <p:bold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28" roundtripDataSignature="AMtx7mjqUC3sOYhBB7X5soFQseh16QpSS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font" Target="fonts/Quicksand-regular.fntdata"/><Relationship Id="rId21" Type="http://schemas.openxmlformats.org/officeDocument/2006/relationships/slide" Target="slides/slide17.xml"/><Relationship Id="rId24" Type="http://schemas.openxmlformats.org/officeDocument/2006/relationships/font" Target="fonts/Comfortaa-regular.fntdata"/><Relationship Id="rId23" Type="http://schemas.openxmlformats.org/officeDocument/2006/relationships/font" Target="fonts/Quicksand-bold.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QuicksandLight-regular.fntdata"/><Relationship Id="rId25" Type="http://schemas.openxmlformats.org/officeDocument/2006/relationships/font" Target="fonts/Comfortaa-bold.fntdata"/><Relationship Id="rId28" Type="http://customschemas.google.com/relationships/presentationmetadata" Target="metadata"/><Relationship Id="rId27" Type="http://schemas.openxmlformats.org/officeDocument/2006/relationships/font" Target="fonts/QuicksandLight-bold.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pixabay.com/vectors/programmers-laptops-programming-6096322/" TargetMode="Externa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pixabay.com/vectors/elephant-animal-blue-mammal-baby-1842344/" TargetMode="External"/><Relationship Id="rId3" Type="http://schemas.openxmlformats.org/officeDocument/2006/relationships/hyperlink" Target="https://pixabay.com/vectors/thinker-thinking-person-idea-28741/"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 name="Shape 24"/>
        <p:cNvGrpSpPr/>
        <p:nvPr/>
      </p:nvGrpSpPr>
      <p:grpSpPr>
        <a:xfrm>
          <a:off x="0" y="0"/>
          <a:ext cx="0" cy="0"/>
          <a:chOff x="0" y="0"/>
          <a:chExt cx="0" cy="0"/>
        </a:xfrm>
      </p:grpSpPr>
      <p:sp>
        <p:nvSpPr>
          <p:cNvPr id="25" name="Google Shape;25;p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 name="Google Shape;26;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100"/>
              <a:buNone/>
            </a:pPr>
            <a:r>
              <a:t/>
            </a:r>
            <a:endParaRPr sz="100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ba05a7e25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4" name="Google Shape;114;gba05a7e25c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Image by &lt;a href="https://pixabay.com/users/gdj-1086657/?utm_source=link-attribution&amp;amp;utm_medium=referral&amp;amp;utm_campaign=image&amp;amp;utm_content=1837430"&gt;Gordon Johnson&lt;/a&gt; from &lt;a href="https://pixabay.com/?utm_source=link-attribution&amp;amp;utm_medium=referral&amp;amp;utm_campaign=image&amp;amp;utm_content=1837430"&gt;Pixabay&lt;/a&gt;</a:t>
            </a:r>
            <a:endParaRPr sz="1000"/>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dd97bcb1bb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3" name="Google Shape;123;gdd97bcb1bb_0_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1e660ed348764213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2" name="Google Shape;132;g1e660ed348764213_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1e660ed348764213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1" name="Google Shape;141;g1e660ed348764213_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1e660ed348764213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0" name="Google Shape;150;g1e660ed348764213_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1e660ed348764213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9" name="Google Shape;159;g1e660ed348764213_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f1676af992_1_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8" name="Google Shape;168;gf1676af992_1_8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a:t>
            </a:r>
            <a:r>
              <a:rPr lang="en-GB" sz="1000" u="sng">
                <a:solidFill>
                  <a:schemeClr val="hlink"/>
                </a:solidFill>
                <a:hlinkClick r:id="rId2"/>
              </a:rPr>
              <a:t>https://pixabay.com/vectors/programmers-laptops-programming-6096322/</a:t>
            </a:r>
            <a:endParaRPr sz="1000"/>
          </a:p>
          <a:p>
            <a:pPr indent="0" lvl="0" marL="0" rtl="0" algn="l">
              <a:lnSpc>
                <a:spcPct val="100000"/>
              </a:lnSpc>
              <a:spcBef>
                <a:spcPts val="0"/>
              </a:spcBef>
              <a:spcAft>
                <a:spcPts val="0"/>
              </a:spcAft>
              <a:buSzPts val="1100"/>
              <a:buNone/>
            </a:pPr>
            <a:r>
              <a:rPr lang="en-GB" sz="1000"/>
              <a:t>The plenary worksheet tests the students’ knowledge of decomposition.</a:t>
            </a:r>
            <a:endParaRPr sz="1000"/>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fcdef8c06e_1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6" name="Google Shape;176;gfcdef8c06e_1_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https://pixabay.com/vectors/energy-solar-panel-renewable-energy-3191780/</a:t>
            </a:r>
            <a:endParaRPr sz="100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 name="Shape 32"/>
        <p:cNvGrpSpPr/>
        <p:nvPr/>
      </p:nvGrpSpPr>
      <p:grpSpPr>
        <a:xfrm>
          <a:off x="0" y="0"/>
          <a:ext cx="0" cy="0"/>
          <a:chOff x="0" y="0"/>
          <a:chExt cx="0" cy="0"/>
        </a:xfrm>
      </p:grpSpPr>
      <p:sp>
        <p:nvSpPr>
          <p:cNvPr id="33" name="Google Shape;33;gdb83d23feb_1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 name="Google Shape;34;gdb83d23feb_1_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The students may have heard the word decomposition in biology (or chemistry).  If they mention it then this is a strength as it is a good link to realise the similarity.  As humans we decompose things to make them more manageable and in nature decomposition happens with the help of bacteria, fungi and environmental factors which enable organic matter to be broken down to cycle carbon from one living organism to another.</a:t>
            </a:r>
            <a:endParaRPr sz="1000"/>
          </a:p>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 name="Shape 41"/>
        <p:cNvGrpSpPr/>
        <p:nvPr/>
      </p:nvGrpSpPr>
      <p:grpSpPr>
        <a:xfrm>
          <a:off x="0" y="0"/>
          <a:ext cx="0" cy="0"/>
          <a:chOff x="0" y="0"/>
          <a:chExt cx="0" cy="0"/>
        </a:xfrm>
      </p:grpSpPr>
      <p:sp>
        <p:nvSpPr>
          <p:cNvPr id="42" name="Google Shape;42;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 name="Google Shape;43;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 name="Shape 48"/>
        <p:cNvGrpSpPr/>
        <p:nvPr/>
      </p:nvGrpSpPr>
      <p:grpSpPr>
        <a:xfrm>
          <a:off x="0" y="0"/>
          <a:ext cx="0" cy="0"/>
          <a:chOff x="0" y="0"/>
          <a:chExt cx="0" cy="0"/>
        </a:xfrm>
      </p:grpSpPr>
      <p:sp>
        <p:nvSpPr>
          <p:cNvPr id="49" name="Google Shape;49;gf9b38e153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 name="Google Shape;50;gf9b38e153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Teacher notes: </a:t>
            </a:r>
            <a:r>
              <a:rPr lang="en-GB" u="sng">
                <a:solidFill>
                  <a:schemeClr val="hlink"/>
                </a:solidFill>
                <a:hlinkClick r:id="rId2"/>
              </a:rPr>
              <a:t>https://pixabay.com/vectors/elephant-animal-blue-mammal-baby-1842344/</a:t>
            </a:r>
            <a:endParaRPr/>
          </a:p>
          <a:p>
            <a:pPr indent="0" lvl="0" marL="0" rtl="0" algn="l">
              <a:spcBef>
                <a:spcPts val="0"/>
              </a:spcBef>
              <a:spcAft>
                <a:spcPts val="0"/>
              </a:spcAft>
              <a:buNone/>
            </a:pPr>
            <a:r>
              <a:rPr lang="en-GB" u="sng">
                <a:solidFill>
                  <a:schemeClr val="hlink"/>
                </a:solidFill>
                <a:hlinkClick r:id="rId3"/>
              </a:rPr>
              <a:t>https://pixabay.com/vectors/thinker-thinking-person-idea-28741/</a:t>
            </a:r>
            <a:endParaRPr/>
          </a:p>
          <a:p>
            <a:pPr indent="0" lvl="0" marL="0" rtl="0" algn="l">
              <a:spcBef>
                <a:spcPts val="0"/>
              </a:spcBef>
              <a:spcAft>
                <a:spcPts val="0"/>
              </a:spcAft>
              <a:buNone/>
            </a:pPr>
            <a:r>
              <a:rPr lang="en-GB"/>
              <a:t>Explain to the students that we constantly break things down into small parts to make them more manageable.  When we eat a plate of food, we don’t shove it in our mouths in one go...we use a knife and fork and </a:t>
            </a:r>
            <a:r>
              <a:rPr lang="en-GB"/>
              <a:t>tackle</a:t>
            </a:r>
            <a:r>
              <a:rPr lang="en-GB"/>
              <a:t> mouth-sized chunks one after another.  If we are building a house in minecraft we think about the materials we might use, whether we’ll have livestock, a library, bedrooms a cellar and we think about the shape of the house then begin to build it up bit by bit.</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 name="Google Shape;61;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a:t>
            </a:r>
            <a:r>
              <a:rPr lang="en-GB" sz="1000"/>
              <a:t>The students have looked at the program as a whole prior to this lesson but need a reminder before proceeding with the code conversation.</a:t>
            </a:r>
            <a:r>
              <a:rPr lang="en-GB" sz="1000"/>
              <a:t>.</a:t>
            </a:r>
            <a:endParaRPr sz="100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f9b38e157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f9b38e157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Teacher notes: This activity would work well as a whole class discussion.  Give the students a few minutes in pairs first to organise their thoughts and write down some suggestions.  The students suggesting different steps in the program.  If you have a whiteboard ideas could be collected there before comparing them with this animated list.</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6" name="Google Shape;86;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If you had enough space in your classroom or department your circuits should be still connected.  However, it would be as well to reflash the program so that the students can be reassured that they are starting with the correct Monks Makes program.</a:t>
            </a:r>
            <a:endParaRPr sz="100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a5e087ef5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6" name="Google Shape;96;ga5e087ef53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Explain to the students that what follows this section is a sensing loop, which continually takes a measurement from the solar store which determines how much power is stored in the supercapacitor.</a:t>
            </a:r>
            <a:endParaRPr sz="100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b0857580e6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5" name="Google Shape;105;gb0857580e6_0_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_3">
    <p:spTree>
      <p:nvGrpSpPr>
        <p:cNvPr id="10" name="Shape 10"/>
        <p:cNvGrpSpPr/>
        <p:nvPr/>
      </p:nvGrpSpPr>
      <p:grpSpPr>
        <a:xfrm>
          <a:off x="0" y="0"/>
          <a:ext cx="0" cy="0"/>
          <a:chOff x="0" y="0"/>
          <a:chExt cx="0" cy="0"/>
        </a:xfrm>
      </p:grpSpPr>
      <p:sp>
        <p:nvSpPr>
          <p:cNvPr id="11" name="Google Shape;11;p22"/>
          <p:cNvSpPr txBox="1"/>
          <p:nvPr>
            <p:ph type="title"/>
          </p:nvPr>
        </p:nvSpPr>
        <p:spPr>
          <a:xfrm>
            <a:off x="90350" y="470725"/>
            <a:ext cx="8095800" cy="2034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sz="5800">
                <a:solidFill>
                  <a:srgbClr val="666666"/>
                </a:solidFill>
              </a:defRPr>
            </a:lvl1pPr>
            <a:lvl2pPr lvl="1" algn="l">
              <a:lnSpc>
                <a:spcPct val="100000"/>
              </a:lnSpc>
              <a:spcBef>
                <a:spcPts val="0"/>
              </a:spcBef>
              <a:spcAft>
                <a:spcPts val="0"/>
              </a:spcAft>
              <a:buSzPts val="2800"/>
              <a:buNone/>
              <a:defRPr>
                <a:solidFill>
                  <a:srgbClr val="666666"/>
                </a:solidFill>
              </a:defRPr>
            </a:lvl2pPr>
            <a:lvl3pPr lvl="2" algn="l">
              <a:lnSpc>
                <a:spcPct val="100000"/>
              </a:lnSpc>
              <a:spcBef>
                <a:spcPts val="0"/>
              </a:spcBef>
              <a:spcAft>
                <a:spcPts val="0"/>
              </a:spcAft>
              <a:buSzPts val="2800"/>
              <a:buNone/>
              <a:defRPr>
                <a:solidFill>
                  <a:srgbClr val="666666"/>
                </a:solidFill>
              </a:defRPr>
            </a:lvl3pPr>
            <a:lvl4pPr lvl="3" algn="l">
              <a:lnSpc>
                <a:spcPct val="100000"/>
              </a:lnSpc>
              <a:spcBef>
                <a:spcPts val="0"/>
              </a:spcBef>
              <a:spcAft>
                <a:spcPts val="0"/>
              </a:spcAft>
              <a:buSzPts val="2800"/>
              <a:buNone/>
              <a:defRPr>
                <a:solidFill>
                  <a:srgbClr val="666666"/>
                </a:solidFill>
              </a:defRPr>
            </a:lvl4pPr>
            <a:lvl5pPr lvl="4" algn="l">
              <a:lnSpc>
                <a:spcPct val="100000"/>
              </a:lnSpc>
              <a:spcBef>
                <a:spcPts val="0"/>
              </a:spcBef>
              <a:spcAft>
                <a:spcPts val="0"/>
              </a:spcAft>
              <a:buSzPts val="2800"/>
              <a:buNone/>
              <a:defRPr>
                <a:solidFill>
                  <a:srgbClr val="666666"/>
                </a:solidFill>
              </a:defRPr>
            </a:lvl5pPr>
            <a:lvl6pPr lvl="5" algn="l">
              <a:lnSpc>
                <a:spcPct val="100000"/>
              </a:lnSpc>
              <a:spcBef>
                <a:spcPts val="0"/>
              </a:spcBef>
              <a:spcAft>
                <a:spcPts val="0"/>
              </a:spcAft>
              <a:buSzPts val="2800"/>
              <a:buNone/>
              <a:defRPr>
                <a:solidFill>
                  <a:srgbClr val="666666"/>
                </a:solidFill>
              </a:defRPr>
            </a:lvl6pPr>
            <a:lvl7pPr lvl="6" algn="l">
              <a:lnSpc>
                <a:spcPct val="100000"/>
              </a:lnSpc>
              <a:spcBef>
                <a:spcPts val="0"/>
              </a:spcBef>
              <a:spcAft>
                <a:spcPts val="0"/>
              </a:spcAft>
              <a:buSzPts val="2800"/>
              <a:buNone/>
              <a:defRPr>
                <a:solidFill>
                  <a:srgbClr val="666666"/>
                </a:solidFill>
              </a:defRPr>
            </a:lvl7pPr>
            <a:lvl8pPr lvl="7" algn="l">
              <a:lnSpc>
                <a:spcPct val="100000"/>
              </a:lnSpc>
              <a:spcBef>
                <a:spcPts val="0"/>
              </a:spcBef>
              <a:spcAft>
                <a:spcPts val="0"/>
              </a:spcAft>
              <a:buSzPts val="2800"/>
              <a:buNone/>
              <a:defRPr>
                <a:solidFill>
                  <a:srgbClr val="666666"/>
                </a:solidFill>
              </a:defRPr>
            </a:lvl8pPr>
            <a:lvl9pPr lvl="8" algn="l">
              <a:lnSpc>
                <a:spcPct val="100000"/>
              </a:lnSpc>
              <a:spcBef>
                <a:spcPts val="0"/>
              </a:spcBef>
              <a:spcAft>
                <a:spcPts val="0"/>
              </a:spcAft>
              <a:buSzPts val="2800"/>
              <a:buNone/>
              <a:defRPr>
                <a:solidFill>
                  <a:srgbClr val="666666"/>
                </a:solidFill>
              </a:defRPr>
            </a:lvl9pPr>
          </a:lstStyle>
          <a:p/>
        </p:txBody>
      </p:sp>
      <p:sp>
        <p:nvSpPr>
          <p:cNvPr id="12" name="Google Shape;12;p22"/>
          <p:cNvSpPr txBox="1"/>
          <p:nvPr>
            <p:ph idx="1" type="subTitle"/>
          </p:nvPr>
        </p:nvSpPr>
        <p:spPr>
          <a:xfrm>
            <a:off x="532725" y="2665400"/>
            <a:ext cx="8095800" cy="731100"/>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1800"/>
              <a:buNone/>
              <a:defRPr>
                <a:solidFill>
                  <a:srgbClr val="434343"/>
                </a:solidFill>
              </a:defRPr>
            </a:lvl1pPr>
            <a:lvl2pPr lvl="1" algn="l">
              <a:lnSpc>
                <a:spcPct val="115000"/>
              </a:lnSpc>
              <a:spcBef>
                <a:spcPts val="1600"/>
              </a:spcBef>
              <a:spcAft>
                <a:spcPts val="0"/>
              </a:spcAft>
              <a:buSzPts val="1400"/>
              <a:buNone/>
              <a:defRPr/>
            </a:lvl2pPr>
            <a:lvl3pPr lvl="2" algn="l">
              <a:lnSpc>
                <a:spcPct val="115000"/>
              </a:lnSpc>
              <a:spcBef>
                <a:spcPts val="1600"/>
              </a:spcBef>
              <a:spcAft>
                <a:spcPts val="0"/>
              </a:spcAft>
              <a:buSzPts val="1400"/>
              <a:buNone/>
              <a:defRPr/>
            </a:lvl3pPr>
            <a:lvl4pPr lvl="3" algn="l">
              <a:lnSpc>
                <a:spcPct val="115000"/>
              </a:lnSpc>
              <a:spcBef>
                <a:spcPts val="1600"/>
              </a:spcBef>
              <a:spcAft>
                <a:spcPts val="0"/>
              </a:spcAft>
              <a:buSzPts val="1400"/>
              <a:buNone/>
              <a:defRPr/>
            </a:lvl4pPr>
            <a:lvl5pPr lvl="4" algn="l">
              <a:lnSpc>
                <a:spcPct val="115000"/>
              </a:lnSpc>
              <a:spcBef>
                <a:spcPts val="1600"/>
              </a:spcBef>
              <a:spcAft>
                <a:spcPts val="0"/>
              </a:spcAft>
              <a:buSzPts val="1400"/>
              <a:buNone/>
              <a:defRPr/>
            </a:lvl5pPr>
            <a:lvl6pPr lvl="5" algn="l">
              <a:lnSpc>
                <a:spcPct val="115000"/>
              </a:lnSpc>
              <a:spcBef>
                <a:spcPts val="1600"/>
              </a:spcBef>
              <a:spcAft>
                <a:spcPts val="0"/>
              </a:spcAft>
              <a:buSzPts val="1400"/>
              <a:buNone/>
              <a:defRPr/>
            </a:lvl6pPr>
            <a:lvl7pPr lvl="6" algn="l">
              <a:lnSpc>
                <a:spcPct val="115000"/>
              </a:lnSpc>
              <a:spcBef>
                <a:spcPts val="1600"/>
              </a:spcBef>
              <a:spcAft>
                <a:spcPts val="0"/>
              </a:spcAft>
              <a:buSzPts val="1400"/>
              <a:buNone/>
              <a:defRPr/>
            </a:lvl7pPr>
            <a:lvl8pPr lvl="7" algn="l">
              <a:lnSpc>
                <a:spcPct val="115000"/>
              </a:lnSpc>
              <a:spcBef>
                <a:spcPts val="1600"/>
              </a:spcBef>
              <a:spcAft>
                <a:spcPts val="0"/>
              </a:spcAft>
              <a:buSzPts val="1400"/>
              <a:buNone/>
              <a:defRPr/>
            </a:lvl8pPr>
            <a:lvl9pPr lvl="8" algn="l">
              <a:lnSpc>
                <a:spcPct val="115000"/>
              </a:lnSpc>
              <a:spcBef>
                <a:spcPts val="1600"/>
              </a:spcBef>
              <a:spcAft>
                <a:spcPts val="1600"/>
              </a:spcAft>
              <a:buSzPts val="1400"/>
              <a:buNone/>
              <a:defRPr/>
            </a:lvl9pPr>
          </a:lstStyle>
          <a:p/>
        </p:txBody>
      </p:sp>
      <p:sp>
        <p:nvSpPr>
          <p:cNvPr id="13" name="Google Shape;13;p22"/>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1pPr>
            <a:lvl2pPr indent="0" lvl="1"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2pPr>
            <a:lvl3pPr indent="0" lvl="2"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3pPr>
            <a:lvl4pPr indent="0" lvl="3"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4pPr>
            <a:lvl5pPr indent="0" lvl="4"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5pPr>
            <a:lvl6pPr indent="0" lvl="5"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6pPr>
            <a:lvl7pPr indent="0" lvl="6"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7pPr>
            <a:lvl8pPr indent="0" lvl="7"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8pPr>
            <a:lvl9pPr indent="0" lvl="8"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bjectives / Questions / Lists">
  <p:cSld name="TITLE_4_1_1_1_2">
    <p:spTree>
      <p:nvGrpSpPr>
        <p:cNvPr id="14" name="Shape 14"/>
        <p:cNvGrpSpPr/>
        <p:nvPr/>
      </p:nvGrpSpPr>
      <p:grpSpPr>
        <a:xfrm>
          <a:off x="0" y="0"/>
          <a:ext cx="0" cy="0"/>
          <a:chOff x="0" y="0"/>
          <a:chExt cx="0" cy="0"/>
        </a:xfrm>
      </p:grpSpPr>
      <p:sp>
        <p:nvSpPr>
          <p:cNvPr id="15" name="Google Shape;15;p23"/>
          <p:cNvSpPr txBox="1"/>
          <p:nvPr>
            <p:ph idx="1" type="body"/>
          </p:nvPr>
        </p:nvSpPr>
        <p:spPr>
          <a:xfrm>
            <a:off x="310900" y="1017725"/>
            <a:ext cx="8522100" cy="38115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Font typeface="Arial"/>
              <a:buChar char="●"/>
              <a:defRPr>
                <a:latin typeface="Arial"/>
                <a:ea typeface="Arial"/>
                <a:cs typeface="Arial"/>
                <a:sym typeface="Arial"/>
              </a:defRPr>
            </a:lvl1pPr>
            <a:lvl2pPr indent="-317500" lvl="1" marL="914400" algn="l">
              <a:lnSpc>
                <a:spcPct val="115000"/>
              </a:lnSpc>
              <a:spcBef>
                <a:spcPts val="1600"/>
              </a:spcBef>
              <a:spcAft>
                <a:spcPts val="0"/>
              </a:spcAft>
              <a:buSzPts val="1400"/>
              <a:buFont typeface="Arial"/>
              <a:buChar char="○"/>
              <a:defRPr>
                <a:latin typeface="Arial"/>
                <a:ea typeface="Arial"/>
                <a:cs typeface="Arial"/>
                <a:sym typeface="Arial"/>
              </a:defRPr>
            </a:lvl2pPr>
            <a:lvl3pPr indent="-317500" lvl="2" marL="1371600" algn="l">
              <a:lnSpc>
                <a:spcPct val="115000"/>
              </a:lnSpc>
              <a:spcBef>
                <a:spcPts val="1600"/>
              </a:spcBef>
              <a:spcAft>
                <a:spcPts val="0"/>
              </a:spcAft>
              <a:buSzPts val="1400"/>
              <a:buFont typeface="Arial"/>
              <a:buChar char="■"/>
              <a:defRPr>
                <a:latin typeface="Arial"/>
                <a:ea typeface="Arial"/>
                <a:cs typeface="Arial"/>
                <a:sym typeface="Arial"/>
              </a:defRPr>
            </a:lvl3pPr>
            <a:lvl4pPr indent="-317500" lvl="3" marL="1828800" algn="l">
              <a:lnSpc>
                <a:spcPct val="115000"/>
              </a:lnSpc>
              <a:spcBef>
                <a:spcPts val="1600"/>
              </a:spcBef>
              <a:spcAft>
                <a:spcPts val="0"/>
              </a:spcAft>
              <a:buSzPts val="1400"/>
              <a:buFont typeface="Arial"/>
              <a:buChar char="●"/>
              <a:defRPr>
                <a:latin typeface="Arial"/>
                <a:ea typeface="Arial"/>
                <a:cs typeface="Arial"/>
                <a:sym typeface="Arial"/>
              </a:defRPr>
            </a:lvl4pPr>
            <a:lvl5pPr indent="-317500" lvl="4" marL="2286000" algn="l">
              <a:lnSpc>
                <a:spcPct val="115000"/>
              </a:lnSpc>
              <a:spcBef>
                <a:spcPts val="1600"/>
              </a:spcBef>
              <a:spcAft>
                <a:spcPts val="0"/>
              </a:spcAft>
              <a:buSzPts val="1400"/>
              <a:buFont typeface="Arial"/>
              <a:buChar char="○"/>
              <a:defRPr>
                <a:latin typeface="Arial"/>
                <a:ea typeface="Arial"/>
                <a:cs typeface="Arial"/>
                <a:sym typeface="Arial"/>
              </a:defRPr>
            </a:lvl5pPr>
            <a:lvl6pPr indent="-317500" lvl="5" marL="2743200" algn="l">
              <a:lnSpc>
                <a:spcPct val="115000"/>
              </a:lnSpc>
              <a:spcBef>
                <a:spcPts val="1600"/>
              </a:spcBef>
              <a:spcAft>
                <a:spcPts val="0"/>
              </a:spcAft>
              <a:buSzPts val="1400"/>
              <a:buFont typeface="Arial"/>
              <a:buChar char="■"/>
              <a:defRPr>
                <a:latin typeface="Arial"/>
                <a:ea typeface="Arial"/>
                <a:cs typeface="Arial"/>
                <a:sym typeface="Arial"/>
              </a:defRPr>
            </a:lvl6pPr>
            <a:lvl7pPr indent="-317500" lvl="6" marL="3200400" algn="l">
              <a:lnSpc>
                <a:spcPct val="115000"/>
              </a:lnSpc>
              <a:spcBef>
                <a:spcPts val="1600"/>
              </a:spcBef>
              <a:spcAft>
                <a:spcPts val="0"/>
              </a:spcAft>
              <a:buSzPts val="1400"/>
              <a:buFont typeface="Arial"/>
              <a:buChar char="●"/>
              <a:defRPr>
                <a:latin typeface="Arial"/>
                <a:ea typeface="Arial"/>
                <a:cs typeface="Arial"/>
                <a:sym typeface="Arial"/>
              </a:defRPr>
            </a:lvl7pPr>
            <a:lvl8pPr indent="-317500" lvl="7" marL="3657600" algn="l">
              <a:lnSpc>
                <a:spcPct val="115000"/>
              </a:lnSpc>
              <a:spcBef>
                <a:spcPts val="1600"/>
              </a:spcBef>
              <a:spcAft>
                <a:spcPts val="0"/>
              </a:spcAft>
              <a:buSzPts val="1400"/>
              <a:buFont typeface="Arial"/>
              <a:buChar char="○"/>
              <a:defRPr>
                <a:latin typeface="Arial"/>
                <a:ea typeface="Arial"/>
                <a:cs typeface="Arial"/>
                <a:sym typeface="Arial"/>
              </a:defRPr>
            </a:lvl8pPr>
            <a:lvl9pPr indent="-317500" lvl="8" marL="4114800" algn="l">
              <a:lnSpc>
                <a:spcPct val="115000"/>
              </a:lnSpc>
              <a:spcBef>
                <a:spcPts val="1600"/>
              </a:spcBef>
              <a:spcAft>
                <a:spcPts val="1600"/>
              </a:spcAft>
              <a:buSzPts val="1400"/>
              <a:buFont typeface="Arial"/>
              <a:buChar char="■"/>
              <a:defRPr>
                <a:latin typeface="Arial"/>
                <a:ea typeface="Arial"/>
                <a:cs typeface="Arial"/>
                <a:sym typeface="Arial"/>
              </a:defRPr>
            </a:lvl9pPr>
          </a:lstStyle>
          <a:p/>
        </p:txBody>
      </p:sp>
      <p:sp>
        <p:nvSpPr>
          <p:cNvPr id="16" name="Google Shape;16;p23"/>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800"/>
              <a:buNone/>
              <a:defRPr sz="2000"/>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7" name="Google Shape;17;p23"/>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lvl1pPr indent="0" lvl="0"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1pPr>
            <a:lvl2pPr indent="0" lvl="1"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2pPr>
            <a:lvl3pPr indent="0" lvl="2"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3pPr>
            <a:lvl4pPr indent="0" lvl="3"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4pPr>
            <a:lvl5pPr indent="0" lvl="4"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5pPr>
            <a:lvl6pPr indent="0" lvl="5"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6pPr>
            <a:lvl7pPr indent="0" lvl="6"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7pPr>
            <a:lvl8pPr indent="0" lvl="7"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8pPr>
            <a:lvl9pPr indent="0" lvl="8"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or Images side by side">
  <p:cSld name="TITLE_4_1_1_1_3_1_1_1">
    <p:spTree>
      <p:nvGrpSpPr>
        <p:cNvPr id="18" name="Shape 18"/>
        <p:cNvGrpSpPr/>
        <p:nvPr/>
      </p:nvGrpSpPr>
      <p:grpSpPr>
        <a:xfrm>
          <a:off x="0" y="0"/>
          <a:ext cx="0" cy="0"/>
          <a:chOff x="0" y="0"/>
          <a:chExt cx="0" cy="0"/>
        </a:xfrm>
      </p:grpSpPr>
      <p:sp>
        <p:nvSpPr>
          <p:cNvPr id="19" name="Google Shape;19;p24"/>
          <p:cNvSpPr txBox="1"/>
          <p:nvPr>
            <p:ph idx="1" type="body"/>
          </p:nvPr>
        </p:nvSpPr>
        <p:spPr>
          <a:xfrm>
            <a:off x="310900" y="1170124"/>
            <a:ext cx="4096500" cy="36591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Font typeface="Arial"/>
              <a:buChar char="●"/>
              <a:defRPr>
                <a:latin typeface="Arial"/>
                <a:ea typeface="Arial"/>
                <a:cs typeface="Arial"/>
                <a:sym typeface="Arial"/>
              </a:defRPr>
            </a:lvl1pPr>
            <a:lvl2pPr indent="-317500" lvl="1" marL="914400" algn="l">
              <a:lnSpc>
                <a:spcPct val="115000"/>
              </a:lnSpc>
              <a:spcBef>
                <a:spcPts val="1600"/>
              </a:spcBef>
              <a:spcAft>
                <a:spcPts val="0"/>
              </a:spcAft>
              <a:buSzPts val="1400"/>
              <a:buFont typeface="Arial"/>
              <a:buChar char="○"/>
              <a:defRPr>
                <a:latin typeface="Arial"/>
                <a:ea typeface="Arial"/>
                <a:cs typeface="Arial"/>
                <a:sym typeface="Arial"/>
              </a:defRPr>
            </a:lvl2pPr>
            <a:lvl3pPr indent="-317500" lvl="2" marL="1371600" algn="l">
              <a:lnSpc>
                <a:spcPct val="115000"/>
              </a:lnSpc>
              <a:spcBef>
                <a:spcPts val="1600"/>
              </a:spcBef>
              <a:spcAft>
                <a:spcPts val="0"/>
              </a:spcAft>
              <a:buSzPts val="1400"/>
              <a:buFont typeface="Arial"/>
              <a:buChar char="■"/>
              <a:defRPr>
                <a:latin typeface="Arial"/>
                <a:ea typeface="Arial"/>
                <a:cs typeface="Arial"/>
                <a:sym typeface="Arial"/>
              </a:defRPr>
            </a:lvl3pPr>
            <a:lvl4pPr indent="-317500" lvl="3" marL="1828800" algn="l">
              <a:lnSpc>
                <a:spcPct val="115000"/>
              </a:lnSpc>
              <a:spcBef>
                <a:spcPts val="1600"/>
              </a:spcBef>
              <a:spcAft>
                <a:spcPts val="0"/>
              </a:spcAft>
              <a:buSzPts val="1400"/>
              <a:buFont typeface="Arial"/>
              <a:buChar char="●"/>
              <a:defRPr>
                <a:latin typeface="Arial"/>
                <a:ea typeface="Arial"/>
                <a:cs typeface="Arial"/>
                <a:sym typeface="Arial"/>
              </a:defRPr>
            </a:lvl4pPr>
            <a:lvl5pPr indent="-317500" lvl="4" marL="2286000" algn="l">
              <a:lnSpc>
                <a:spcPct val="115000"/>
              </a:lnSpc>
              <a:spcBef>
                <a:spcPts val="1600"/>
              </a:spcBef>
              <a:spcAft>
                <a:spcPts val="0"/>
              </a:spcAft>
              <a:buSzPts val="1400"/>
              <a:buFont typeface="Arial"/>
              <a:buChar char="○"/>
              <a:defRPr>
                <a:latin typeface="Arial"/>
                <a:ea typeface="Arial"/>
                <a:cs typeface="Arial"/>
                <a:sym typeface="Arial"/>
              </a:defRPr>
            </a:lvl5pPr>
            <a:lvl6pPr indent="-317500" lvl="5" marL="2743200" algn="l">
              <a:lnSpc>
                <a:spcPct val="115000"/>
              </a:lnSpc>
              <a:spcBef>
                <a:spcPts val="1600"/>
              </a:spcBef>
              <a:spcAft>
                <a:spcPts val="0"/>
              </a:spcAft>
              <a:buSzPts val="1400"/>
              <a:buFont typeface="Arial"/>
              <a:buChar char="■"/>
              <a:defRPr>
                <a:latin typeface="Arial"/>
                <a:ea typeface="Arial"/>
                <a:cs typeface="Arial"/>
                <a:sym typeface="Arial"/>
              </a:defRPr>
            </a:lvl6pPr>
            <a:lvl7pPr indent="-317500" lvl="6" marL="3200400" algn="l">
              <a:lnSpc>
                <a:spcPct val="115000"/>
              </a:lnSpc>
              <a:spcBef>
                <a:spcPts val="1600"/>
              </a:spcBef>
              <a:spcAft>
                <a:spcPts val="0"/>
              </a:spcAft>
              <a:buSzPts val="1400"/>
              <a:buFont typeface="Arial"/>
              <a:buChar char="●"/>
              <a:defRPr>
                <a:latin typeface="Arial"/>
                <a:ea typeface="Arial"/>
                <a:cs typeface="Arial"/>
                <a:sym typeface="Arial"/>
              </a:defRPr>
            </a:lvl7pPr>
            <a:lvl8pPr indent="-317500" lvl="7" marL="3657600" algn="l">
              <a:lnSpc>
                <a:spcPct val="115000"/>
              </a:lnSpc>
              <a:spcBef>
                <a:spcPts val="1600"/>
              </a:spcBef>
              <a:spcAft>
                <a:spcPts val="0"/>
              </a:spcAft>
              <a:buSzPts val="1400"/>
              <a:buFont typeface="Arial"/>
              <a:buChar char="○"/>
              <a:defRPr>
                <a:latin typeface="Arial"/>
                <a:ea typeface="Arial"/>
                <a:cs typeface="Arial"/>
                <a:sym typeface="Arial"/>
              </a:defRPr>
            </a:lvl8pPr>
            <a:lvl9pPr indent="-317500" lvl="8" marL="4114800" algn="l">
              <a:lnSpc>
                <a:spcPct val="115000"/>
              </a:lnSpc>
              <a:spcBef>
                <a:spcPts val="1600"/>
              </a:spcBef>
              <a:spcAft>
                <a:spcPts val="1600"/>
              </a:spcAft>
              <a:buSzPts val="1400"/>
              <a:buFont typeface="Arial"/>
              <a:buChar char="■"/>
              <a:defRPr>
                <a:latin typeface="Arial"/>
                <a:ea typeface="Arial"/>
                <a:cs typeface="Arial"/>
                <a:sym typeface="Arial"/>
              </a:defRPr>
            </a:lvl9pPr>
          </a:lstStyle>
          <a:p/>
        </p:txBody>
      </p:sp>
      <p:sp>
        <p:nvSpPr>
          <p:cNvPr id="20" name="Google Shape;20;p24"/>
          <p:cNvSpPr txBox="1"/>
          <p:nvPr>
            <p:ph type="title"/>
          </p:nvPr>
        </p:nvSpPr>
        <p:spPr>
          <a:xfrm>
            <a:off x="310900" y="319600"/>
            <a:ext cx="8521200" cy="698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800"/>
              <a:buNone/>
              <a:defRPr sz="2400"/>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1" name="Google Shape;21;p24"/>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lvl1pPr indent="0" lvl="0"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1pPr>
            <a:lvl2pPr indent="0" lvl="1"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2pPr>
            <a:lvl3pPr indent="0" lvl="2"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3pPr>
            <a:lvl4pPr indent="0" lvl="3"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4pPr>
            <a:lvl5pPr indent="0" lvl="4"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5pPr>
            <a:lvl6pPr indent="0" lvl="5"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6pPr>
            <a:lvl7pPr indent="0" lvl="6"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7pPr>
            <a:lvl8pPr indent="0" lvl="7"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8pPr>
            <a:lvl9pPr indent="0" lvl="8"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9pPr>
          </a:lstStyle>
          <a:p>
            <a:pPr indent="0" lvl="0" marL="0" rtl="0" algn="ctr">
              <a:spcBef>
                <a:spcPts val="0"/>
              </a:spcBef>
              <a:spcAft>
                <a:spcPts val="0"/>
              </a:spcAft>
              <a:buNone/>
            </a:pPr>
            <a:fld id="{00000000-1234-1234-1234-123412341234}" type="slidenum">
              <a:rPr lang="en-GB"/>
              <a:t>‹#›</a:t>
            </a:fld>
            <a:endParaRPr/>
          </a:p>
        </p:txBody>
      </p:sp>
      <p:sp>
        <p:nvSpPr>
          <p:cNvPr id="22" name="Google Shape;22;p24"/>
          <p:cNvSpPr txBox="1"/>
          <p:nvPr>
            <p:ph idx="2" type="body"/>
          </p:nvPr>
        </p:nvSpPr>
        <p:spPr>
          <a:xfrm>
            <a:off x="4736600" y="1170100"/>
            <a:ext cx="4096500" cy="36591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Font typeface="Arial"/>
              <a:buChar char="●"/>
              <a:defRPr>
                <a:latin typeface="Arial"/>
                <a:ea typeface="Arial"/>
                <a:cs typeface="Arial"/>
                <a:sym typeface="Arial"/>
              </a:defRPr>
            </a:lvl1pPr>
            <a:lvl2pPr indent="-317500" lvl="1" marL="914400" algn="l">
              <a:lnSpc>
                <a:spcPct val="115000"/>
              </a:lnSpc>
              <a:spcBef>
                <a:spcPts val="1600"/>
              </a:spcBef>
              <a:spcAft>
                <a:spcPts val="0"/>
              </a:spcAft>
              <a:buSzPts val="1400"/>
              <a:buFont typeface="Arial"/>
              <a:buChar char="○"/>
              <a:defRPr>
                <a:latin typeface="Arial"/>
                <a:ea typeface="Arial"/>
                <a:cs typeface="Arial"/>
                <a:sym typeface="Arial"/>
              </a:defRPr>
            </a:lvl2pPr>
            <a:lvl3pPr indent="-317500" lvl="2" marL="1371600" algn="l">
              <a:lnSpc>
                <a:spcPct val="115000"/>
              </a:lnSpc>
              <a:spcBef>
                <a:spcPts val="1600"/>
              </a:spcBef>
              <a:spcAft>
                <a:spcPts val="0"/>
              </a:spcAft>
              <a:buSzPts val="1400"/>
              <a:buFont typeface="Arial"/>
              <a:buChar char="■"/>
              <a:defRPr>
                <a:latin typeface="Arial"/>
                <a:ea typeface="Arial"/>
                <a:cs typeface="Arial"/>
                <a:sym typeface="Arial"/>
              </a:defRPr>
            </a:lvl3pPr>
            <a:lvl4pPr indent="-317500" lvl="3" marL="1828800" algn="l">
              <a:lnSpc>
                <a:spcPct val="115000"/>
              </a:lnSpc>
              <a:spcBef>
                <a:spcPts val="1600"/>
              </a:spcBef>
              <a:spcAft>
                <a:spcPts val="0"/>
              </a:spcAft>
              <a:buSzPts val="1400"/>
              <a:buFont typeface="Arial"/>
              <a:buChar char="●"/>
              <a:defRPr>
                <a:latin typeface="Arial"/>
                <a:ea typeface="Arial"/>
                <a:cs typeface="Arial"/>
                <a:sym typeface="Arial"/>
              </a:defRPr>
            </a:lvl4pPr>
            <a:lvl5pPr indent="-317500" lvl="4" marL="2286000" algn="l">
              <a:lnSpc>
                <a:spcPct val="115000"/>
              </a:lnSpc>
              <a:spcBef>
                <a:spcPts val="1600"/>
              </a:spcBef>
              <a:spcAft>
                <a:spcPts val="0"/>
              </a:spcAft>
              <a:buSzPts val="1400"/>
              <a:buFont typeface="Arial"/>
              <a:buChar char="○"/>
              <a:defRPr>
                <a:latin typeface="Arial"/>
                <a:ea typeface="Arial"/>
                <a:cs typeface="Arial"/>
                <a:sym typeface="Arial"/>
              </a:defRPr>
            </a:lvl5pPr>
            <a:lvl6pPr indent="-317500" lvl="5" marL="2743200" algn="l">
              <a:lnSpc>
                <a:spcPct val="115000"/>
              </a:lnSpc>
              <a:spcBef>
                <a:spcPts val="1600"/>
              </a:spcBef>
              <a:spcAft>
                <a:spcPts val="0"/>
              </a:spcAft>
              <a:buSzPts val="1400"/>
              <a:buFont typeface="Arial"/>
              <a:buChar char="■"/>
              <a:defRPr>
                <a:latin typeface="Arial"/>
                <a:ea typeface="Arial"/>
                <a:cs typeface="Arial"/>
                <a:sym typeface="Arial"/>
              </a:defRPr>
            </a:lvl6pPr>
            <a:lvl7pPr indent="-317500" lvl="6" marL="3200400" algn="l">
              <a:lnSpc>
                <a:spcPct val="115000"/>
              </a:lnSpc>
              <a:spcBef>
                <a:spcPts val="1600"/>
              </a:spcBef>
              <a:spcAft>
                <a:spcPts val="0"/>
              </a:spcAft>
              <a:buSzPts val="1400"/>
              <a:buFont typeface="Arial"/>
              <a:buChar char="●"/>
              <a:defRPr>
                <a:latin typeface="Arial"/>
                <a:ea typeface="Arial"/>
                <a:cs typeface="Arial"/>
                <a:sym typeface="Arial"/>
              </a:defRPr>
            </a:lvl7pPr>
            <a:lvl8pPr indent="-317500" lvl="7" marL="3657600" algn="l">
              <a:lnSpc>
                <a:spcPct val="115000"/>
              </a:lnSpc>
              <a:spcBef>
                <a:spcPts val="1600"/>
              </a:spcBef>
              <a:spcAft>
                <a:spcPts val="0"/>
              </a:spcAft>
              <a:buSzPts val="1400"/>
              <a:buFont typeface="Arial"/>
              <a:buChar char="○"/>
              <a:defRPr>
                <a:latin typeface="Arial"/>
                <a:ea typeface="Arial"/>
                <a:cs typeface="Arial"/>
                <a:sym typeface="Arial"/>
              </a:defRPr>
            </a:lvl8pPr>
            <a:lvl9pPr indent="-317500" lvl="8" marL="4114800" algn="l">
              <a:lnSpc>
                <a:spcPct val="115000"/>
              </a:lnSpc>
              <a:spcBef>
                <a:spcPts val="1600"/>
              </a:spcBef>
              <a:spcAft>
                <a:spcPts val="1600"/>
              </a:spcAft>
              <a:buSzPts val="1400"/>
              <a:buFont typeface="Arial"/>
              <a:buChar char="■"/>
              <a:defRPr>
                <a:latin typeface="Arial"/>
                <a:ea typeface="Arial"/>
                <a:cs typeface="Arial"/>
                <a:sym typeface="Arial"/>
              </a:defRPr>
            </a:lvl9pPr>
          </a:lstStyle>
          <a:p/>
        </p:txBody>
      </p:sp>
      <p:sp>
        <p:nvSpPr>
          <p:cNvPr id="23" name="Google Shape;23;p24"/>
          <p:cNvSpPr txBox="1"/>
          <p:nvPr>
            <p:ph idx="3" type="subTitle"/>
          </p:nvPr>
        </p:nvSpPr>
        <p:spPr>
          <a:xfrm>
            <a:off x="0" y="0"/>
            <a:ext cx="3564900" cy="314100"/>
          </a:xfrm>
          <a:prstGeom prst="rect">
            <a:avLst/>
          </a:prstGeom>
          <a:noFill/>
          <a:ln>
            <a:noFill/>
          </a:ln>
        </p:spPr>
        <p:txBody>
          <a:bodyPr anchorCtr="0" anchor="ctr" bIns="91425" lIns="91425" spcFirstLastPara="1" rIns="0" wrap="square" tIns="91425">
            <a:noAutofit/>
          </a:bodyPr>
          <a:lstStyle>
            <a:lvl1pPr lvl="0" algn="l">
              <a:lnSpc>
                <a:spcPct val="100000"/>
              </a:lnSpc>
              <a:spcBef>
                <a:spcPts val="0"/>
              </a:spcBef>
              <a:spcAft>
                <a:spcPts val="0"/>
              </a:spcAft>
              <a:buSzPts val="1800"/>
              <a:buNone/>
              <a:defRPr b="1" sz="1400">
                <a:latin typeface="Arial"/>
                <a:ea typeface="Arial"/>
                <a:cs typeface="Arial"/>
                <a:sym typeface="Arial"/>
              </a:defRPr>
            </a:lvl1pPr>
            <a:lvl2pPr lvl="1" algn="l">
              <a:lnSpc>
                <a:spcPct val="115000"/>
              </a:lnSpc>
              <a:spcBef>
                <a:spcPts val="0"/>
              </a:spcBef>
              <a:spcAft>
                <a:spcPts val="0"/>
              </a:spcAft>
              <a:buSzPts val="1400"/>
              <a:buNone/>
              <a:defRPr sz="1400">
                <a:latin typeface="Arial"/>
                <a:ea typeface="Arial"/>
                <a:cs typeface="Arial"/>
                <a:sym typeface="Arial"/>
              </a:defRPr>
            </a:lvl2pPr>
            <a:lvl3pPr lvl="2" algn="l">
              <a:lnSpc>
                <a:spcPct val="115000"/>
              </a:lnSpc>
              <a:spcBef>
                <a:spcPts val="1600"/>
              </a:spcBef>
              <a:spcAft>
                <a:spcPts val="0"/>
              </a:spcAft>
              <a:buSzPts val="1400"/>
              <a:buNone/>
              <a:defRPr sz="1400">
                <a:latin typeface="Arial"/>
                <a:ea typeface="Arial"/>
                <a:cs typeface="Arial"/>
                <a:sym typeface="Arial"/>
              </a:defRPr>
            </a:lvl3pPr>
            <a:lvl4pPr lvl="3" algn="l">
              <a:lnSpc>
                <a:spcPct val="115000"/>
              </a:lnSpc>
              <a:spcBef>
                <a:spcPts val="1600"/>
              </a:spcBef>
              <a:spcAft>
                <a:spcPts val="0"/>
              </a:spcAft>
              <a:buSzPts val="1400"/>
              <a:buNone/>
              <a:defRPr sz="1400">
                <a:latin typeface="Arial"/>
                <a:ea typeface="Arial"/>
                <a:cs typeface="Arial"/>
                <a:sym typeface="Arial"/>
              </a:defRPr>
            </a:lvl4pPr>
            <a:lvl5pPr lvl="4" algn="l">
              <a:lnSpc>
                <a:spcPct val="115000"/>
              </a:lnSpc>
              <a:spcBef>
                <a:spcPts val="1600"/>
              </a:spcBef>
              <a:spcAft>
                <a:spcPts val="0"/>
              </a:spcAft>
              <a:buSzPts val="1400"/>
              <a:buNone/>
              <a:defRPr sz="1400">
                <a:latin typeface="Arial"/>
                <a:ea typeface="Arial"/>
                <a:cs typeface="Arial"/>
                <a:sym typeface="Arial"/>
              </a:defRPr>
            </a:lvl5pPr>
            <a:lvl6pPr lvl="5" algn="l">
              <a:lnSpc>
                <a:spcPct val="115000"/>
              </a:lnSpc>
              <a:spcBef>
                <a:spcPts val="1600"/>
              </a:spcBef>
              <a:spcAft>
                <a:spcPts val="0"/>
              </a:spcAft>
              <a:buSzPts val="1400"/>
              <a:buNone/>
              <a:defRPr sz="1400">
                <a:latin typeface="Arial"/>
                <a:ea typeface="Arial"/>
                <a:cs typeface="Arial"/>
                <a:sym typeface="Arial"/>
              </a:defRPr>
            </a:lvl6pPr>
            <a:lvl7pPr lvl="6" algn="l">
              <a:lnSpc>
                <a:spcPct val="115000"/>
              </a:lnSpc>
              <a:spcBef>
                <a:spcPts val="1600"/>
              </a:spcBef>
              <a:spcAft>
                <a:spcPts val="0"/>
              </a:spcAft>
              <a:buSzPts val="1400"/>
              <a:buNone/>
              <a:defRPr sz="1400">
                <a:latin typeface="Arial"/>
                <a:ea typeface="Arial"/>
                <a:cs typeface="Arial"/>
                <a:sym typeface="Arial"/>
              </a:defRPr>
            </a:lvl7pPr>
            <a:lvl8pPr lvl="7" algn="l">
              <a:lnSpc>
                <a:spcPct val="115000"/>
              </a:lnSpc>
              <a:spcBef>
                <a:spcPts val="1600"/>
              </a:spcBef>
              <a:spcAft>
                <a:spcPts val="0"/>
              </a:spcAft>
              <a:buSzPts val="1400"/>
              <a:buNone/>
              <a:defRPr sz="1400">
                <a:latin typeface="Arial"/>
                <a:ea typeface="Arial"/>
                <a:cs typeface="Arial"/>
                <a:sym typeface="Arial"/>
              </a:defRPr>
            </a:lvl8pPr>
            <a:lvl9pPr lvl="8" algn="l">
              <a:lnSpc>
                <a:spcPct val="115000"/>
              </a:lnSpc>
              <a:spcBef>
                <a:spcPts val="1600"/>
              </a:spcBef>
              <a:spcAft>
                <a:spcPts val="1600"/>
              </a:spcAft>
              <a:buSzPts val="1400"/>
              <a:buNone/>
              <a:defRPr sz="1400">
                <a:latin typeface="Arial"/>
                <a:ea typeface="Arial"/>
                <a:cs typeface="Arial"/>
                <a:sym typeface="Aria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F3F3F3"/>
        </a:solidFill>
      </p:bgPr>
    </p:bg>
    <p:spTree>
      <p:nvGrpSpPr>
        <p:cNvPr id="5" name="Shape 5"/>
        <p:cNvGrpSpPr/>
        <p:nvPr/>
      </p:nvGrpSpPr>
      <p:grpSpPr>
        <a:xfrm>
          <a:off x="0" y="0"/>
          <a:ext cx="0" cy="0"/>
          <a:chOff x="0" y="0"/>
          <a:chExt cx="0" cy="0"/>
        </a:xfrm>
      </p:grpSpPr>
      <p:sp>
        <p:nvSpPr>
          <p:cNvPr id="6" name="Google Shape;6;p21"/>
          <p:cNvSpPr txBox="1"/>
          <p:nvPr>
            <p:ph type="title"/>
          </p:nvPr>
        </p:nvSpPr>
        <p:spPr>
          <a:xfrm>
            <a:off x="310900" y="309575"/>
            <a:ext cx="8521500" cy="706800"/>
          </a:xfrm>
          <a:prstGeom prst="rect">
            <a:avLst/>
          </a:prstGeom>
          <a:noFill/>
          <a:ln>
            <a:noFill/>
          </a:ln>
        </p:spPr>
        <p:txBody>
          <a:bodyPr anchorCtr="0" anchor="ctr" bIns="91425" lIns="91425" spcFirstLastPara="1" rIns="91425" wrap="square" tIns="91425">
            <a:noAutofit/>
          </a:bodyPr>
          <a:lstStyle>
            <a:lvl1pPr lvl="0" marR="0" rtl="0" algn="l">
              <a:lnSpc>
                <a:spcPct val="100000"/>
              </a:lnSpc>
              <a:spcBef>
                <a:spcPts val="0"/>
              </a:spcBef>
              <a:spcAft>
                <a:spcPts val="0"/>
              </a:spcAft>
              <a:buClr>
                <a:srgbClr val="666666"/>
              </a:buClr>
              <a:buSzPts val="2800"/>
              <a:buFont typeface="Arial"/>
              <a:buNone/>
              <a:defRPr b="1" i="0" sz="2800" u="none" cap="none" strike="noStrike">
                <a:solidFill>
                  <a:srgbClr val="666666"/>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21"/>
          <p:cNvSpPr txBox="1"/>
          <p:nvPr>
            <p:ph idx="1" type="body"/>
          </p:nvPr>
        </p:nvSpPr>
        <p:spPr>
          <a:xfrm>
            <a:off x="310900" y="1017725"/>
            <a:ext cx="8521500" cy="38103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rgbClr val="666666"/>
              </a:buClr>
              <a:buSzPts val="1800"/>
              <a:buFont typeface="Quicksand"/>
              <a:buChar char="●"/>
              <a:defRPr b="0" i="0" sz="1800" u="none" cap="none" strike="noStrike">
                <a:solidFill>
                  <a:srgbClr val="666666"/>
                </a:solidFill>
                <a:latin typeface="Quicksand"/>
                <a:ea typeface="Quicksand"/>
                <a:cs typeface="Quicksand"/>
                <a:sym typeface="Quicksand"/>
              </a:defRPr>
            </a:lvl1pPr>
            <a:lvl2pPr indent="-317500" lvl="1" marL="9144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2pPr>
            <a:lvl3pPr indent="-317500" lvl="2" marL="13716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3pPr>
            <a:lvl4pPr indent="-317500" lvl="3" marL="18288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4pPr>
            <a:lvl5pPr indent="-317500" lvl="4" marL="22860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5pPr>
            <a:lvl6pPr indent="-317500" lvl="5" marL="27432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6pPr>
            <a:lvl7pPr indent="-317500" lvl="6" marL="32004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7pPr>
            <a:lvl8pPr indent="-317500" lvl="7" marL="36576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8pPr>
            <a:lvl9pPr indent="-317500" lvl="8" marL="4114800" marR="0" rtl="0" algn="l">
              <a:lnSpc>
                <a:spcPct val="115000"/>
              </a:lnSpc>
              <a:spcBef>
                <a:spcPts val="1600"/>
              </a:spcBef>
              <a:spcAft>
                <a:spcPts val="160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9pPr>
          </a:lstStyle>
          <a:p/>
        </p:txBody>
      </p:sp>
      <p:sp>
        <p:nvSpPr>
          <p:cNvPr id="8" name="Google Shape;8;p21"/>
          <p:cNvSpPr txBox="1"/>
          <p:nvPr>
            <p:ph idx="12" type="sldNum"/>
          </p:nvPr>
        </p:nvSpPr>
        <p:spPr>
          <a:xfrm>
            <a:off x="8832200" y="4829300"/>
            <a:ext cx="311700" cy="314100"/>
          </a:xfrm>
          <a:prstGeom prst="rect">
            <a:avLst/>
          </a:prstGeom>
          <a:noFill/>
          <a:ln>
            <a:noFill/>
          </a:ln>
        </p:spPr>
        <p:txBody>
          <a:bodyPr anchorCtr="0" anchor="ctr" bIns="91425" lIns="91425" spcFirstLastPara="1" rIns="91425" wrap="square" tIns="91425">
            <a:noAutofit/>
          </a:bodyPr>
          <a:lstStyle>
            <a:lvl1pPr indent="0" lvl="0"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1pPr>
            <a:lvl2pPr indent="0" lvl="1"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2pPr>
            <a:lvl3pPr indent="0" lvl="2"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3pPr>
            <a:lvl4pPr indent="0" lvl="3"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4pPr>
            <a:lvl5pPr indent="0" lvl="4"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5pPr>
            <a:lvl6pPr indent="0" lvl="5"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6pPr>
            <a:lvl7pPr indent="0" lvl="6"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7pPr>
            <a:lvl8pPr indent="0" lvl="7"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8pPr>
            <a:lvl9pPr indent="0" lvl="8"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9pPr>
          </a:lstStyle>
          <a:p>
            <a:pPr indent="0" lvl="0" marL="0" rtl="0" algn="ctr">
              <a:spcBef>
                <a:spcPts val="0"/>
              </a:spcBef>
              <a:spcAft>
                <a:spcPts val="0"/>
              </a:spcAft>
              <a:buNone/>
            </a:pPr>
            <a:fld id="{00000000-1234-1234-1234-123412341234}" type="slidenum">
              <a:rPr lang="en-GB"/>
              <a:t>‹#›</a:t>
            </a:fld>
            <a:endParaRPr/>
          </a:p>
        </p:txBody>
      </p:sp>
      <p:sp>
        <p:nvSpPr>
          <p:cNvPr id="9" name="Google Shape;9;p21"/>
          <p:cNvSpPr txBox="1"/>
          <p:nvPr/>
        </p:nvSpPr>
        <p:spPr>
          <a:xfrm>
            <a:off x="0" y="4829375"/>
            <a:ext cx="1572300" cy="314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200"/>
              <a:buFont typeface="Arial"/>
              <a:buNone/>
            </a:pPr>
            <a:r>
              <a:rPr b="0" i="0" lang="en-GB" sz="1200" u="none" cap="none" strike="noStrike">
                <a:solidFill>
                  <a:srgbClr val="666666"/>
                </a:solidFill>
                <a:latin typeface="Quicksand"/>
                <a:ea typeface="Quicksand"/>
                <a:cs typeface="Quicksand"/>
                <a:sym typeface="Quicksand"/>
              </a:rPr>
              <a:t>MONK MAKES LTD</a:t>
            </a:r>
            <a:endParaRPr b="0" i="0" sz="1200" u="none" cap="none" strike="noStrike">
              <a:solidFill>
                <a:srgbClr val="666666"/>
              </a:solidFill>
              <a:latin typeface="Quicksand"/>
              <a:ea typeface="Quicksand"/>
              <a:cs typeface="Quicksand"/>
              <a:sym typeface="Quicksan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196">
          <p15:clr>
            <a:srgbClr val="EA4335"/>
          </p15:clr>
        </p15:guide>
        <p15:guide id="2" orient="horz" pos="196">
          <p15:clr>
            <a:srgbClr val="EA4335"/>
          </p15:clr>
        </p15:guide>
        <p15:guide id="3" orient="horz" pos="641">
          <p15:clr>
            <a:srgbClr val="EA4335"/>
          </p15:clr>
        </p15:guide>
        <p15:guide id="4" pos="2776">
          <p15:clr>
            <a:srgbClr val="EA4335"/>
          </p15:clr>
        </p15:guide>
        <p15:guide id="5" orient="horz" pos="812">
          <p15:clr>
            <a:srgbClr val="EA4335"/>
          </p15:clr>
        </p15:guide>
        <p15:guide id="6" pos="2984">
          <p15:clr>
            <a:srgbClr val="EA4335"/>
          </p15:clr>
        </p15:guide>
        <p15:guide id="7" pos="5564">
          <p15:clr>
            <a:srgbClr val="EA4335"/>
          </p15:clr>
        </p15:guide>
        <p15:guide id="8" orient="horz" pos="2592">
          <p15:clr>
            <a:srgbClr val="EA4335"/>
          </p15:clr>
        </p15:guide>
        <p15:guide id="9" pos="2448">
          <p15:clr>
            <a:srgbClr val="EA4335"/>
          </p15:clr>
        </p15:guide>
        <p15:guide id="10" pos="3312">
          <p15:clr>
            <a:srgbClr val="EA4335"/>
          </p15:clr>
        </p15:guide>
        <p15:guide id="11" orient="horz" pos="3041">
          <p15:clr>
            <a:srgbClr val="EA4335"/>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 name="Shape 27"/>
        <p:cNvGrpSpPr/>
        <p:nvPr/>
      </p:nvGrpSpPr>
      <p:grpSpPr>
        <a:xfrm>
          <a:off x="0" y="0"/>
          <a:ext cx="0" cy="0"/>
          <a:chOff x="0" y="0"/>
          <a:chExt cx="0" cy="0"/>
        </a:xfrm>
      </p:grpSpPr>
      <p:sp>
        <p:nvSpPr>
          <p:cNvPr id="28" name="Google Shape;28;p1"/>
          <p:cNvSpPr txBox="1"/>
          <p:nvPr>
            <p:ph type="title"/>
          </p:nvPr>
        </p:nvSpPr>
        <p:spPr>
          <a:xfrm>
            <a:off x="311150" y="311150"/>
            <a:ext cx="4425900" cy="2910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GB" sz="4600"/>
              <a:t>Solar kit lesson 5 - Intelligent cooling fan II</a:t>
            </a:r>
            <a:endParaRPr sz="4600"/>
          </a:p>
        </p:txBody>
      </p:sp>
      <p:sp>
        <p:nvSpPr>
          <p:cNvPr id="29" name="Google Shape;29;p1"/>
          <p:cNvSpPr txBox="1"/>
          <p:nvPr>
            <p:ph idx="1" type="subTitle"/>
          </p:nvPr>
        </p:nvSpPr>
        <p:spPr>
          <a:xfrm>
            <a:off x="369200" y="3221150"/>
            <a:ext cx="4204500" cy="15099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n-GB" sz="1900">
                <a:latin typeface="Arial"/>
                <a:ea typeface="Arial"/>
                <a:cs typeface="Arial"/>
                <a:sym typeface="Arial"/>
              </a:rPr>
              <a:t>KS3 - Solar kit</a:t>
            </a:r>
            <a:endParaRPr sz="1900">
              <a:latin typeface="Arial"/>
              <a:ea typeface="Arial"/>
              <a:cs typeface="Arial"/>
              <a:sym typeface="Arial"/>
            </a:endParaRPr>
          </a:p>
          <a:p>
            <a:pPr indent="0" lvl="0" marL="0" rtl="0" algn="l">
              <a:lnSpc>
                <a:spcPct val="115000"/>
              </a:lnSpc>
              <a:spcBef>
                <a:spcPts val="1600"/>
              </a:spcBef>
              <a:spcAft>
                <a:spcPts val="0"/>
              </a:spcAft>
              <a:buSzPts val="1800"/>
              <a:buNone/>
            </a:pPr>
            <a:r>
              <a:t/>
            </a:r>
            <a:endParaRPr sz="1900">
              <a:latin typeface="Arial"/>
              <a:ea typeface="Arial"/>
              <a:cs typeface="Arial"/>
              <a:sym typeface="Arial"/>
            </a:endParaRPr>
          </a:p>
          <a:p>
            <a:pPr indent="0" lvl="0" marL="0" rtl="0" algn="l">
              <a:lnSpc>
                <a:spcPct val="115000"/>
              </a:lnSpc>
              <a:spcBef>
                <a:spcPts val="1600"/>
              </a:spcBef>
              <a:spcAft>
                <a:spcPts val="1600"/>
              </a:spcAft>
              <a:buSzPts val="1800"/>
              <a:buNone/>
            </a:pPr>
            <a:r>
              <a:rPr b="1" lang="en-GB" sz="1900">
                <a:latin typeface="Arial"/>
                <a:ea typeface="Arial"/>
                <a:cs typeface="Arial"/>
                <a:sym typeface="Arial"/>
              </a:rPr>
              <a:t>Focus on: Decomposition</a:t>
            </a:r>
            <a:endParaRPr b="1" sz="1900">
              <a:latin typeface="Arial"/>
              <a:ea typeface="Arial"/>
              <a:cs typeface="Arial"/>
              <a:sym typeface="Arial"/>
            </a:endParaRPr>
          </a:p>
        </p:txBody>
      </p:sp>
      <p:sp>
        <p:nvSpPr>
          <p:cNvPr id="30" name="Google Shape;30;p1"/>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800"/>
              <a:buNone/>
            </a:pPr>
            <a:fld id="{00000000-1234-1234-1234-123412341234}" type="slidenum">
              <a:rPr lang="en-GB"/>
              <a:t>‹#›</a:t>
            </a:fld>
            <a:endParaRPr/>
          </a:p>
        </p:txBody>
      </p:sp>
      <p:pic>
        <p:nvPicPr>
          <p:cNvPr id="31" name="Google Shape;31;p1"/>
          <p:cNvPicPr preferRelativeResize="0"/>
          <p:nvPr/>
        </p:nvPicPr>
        <p:blipFill>
          <a:blip r:embed="rId3">
            <a:alphaModFix/>
          </a:blip>
          <a:stretch>
            <a:fillRect/>
          </a:stretch>
        </p:blipFill>
        <p:spPr>
          <a:xfrm>
            <a:off x="4687575" y="613613"/>
            <a:ext cx="4102150" cy="3916272"/>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gba05a7e25c_0_0"/>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17" name="Google Shape;117;gba05a7e25c_0_0"/>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18" name="Google Shape;118;gba05a7e25c_0_0"/>
          <p:cNvSpPr txBox="1"/>
          <p:nvPr/>
        </p:nvSpPr>
        <p:spPr>
          <a:xfrm>
            <a:off x="311150" y="1289050"/>
            <a:ext cx="8357400" cy="35403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rPr lang="en-GB" sz="1800">
                <a:solidFill>
                  <a:srgbClr val="434343"/>
                </a:solidFill>
                <a:latin typeface="Comfortaa"/>
                <a:ea typeface="Comfortaa"/>
                <a:cs typeface="Comfortaa"/>
                <a:sym typeface="Comfortaa"/>
              </a:rPr>
              <a:t>if button_a.was_pressed():</a:t>
            </a:r>
            <a:endParaRPr sz="1800">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rPr lang="en-GB" sz="1800">
                <a:solidFill>
                  <a:srgbClr val="434343"/>
                </a:solidFill>
                <a:latin typeface="Comfortaa"/>
                <a:ea typeface="Comfortaa"/>
                <a:cs typeface="Comfortaa"/>
                <a:sym typeface="Comfortaa"/>
              </a:rPr>
              <a:t>    override = True</a:t>
            </a:r>
            <a:endParaRPr sz="1800">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FF00FF"/>
                </a:solidFill>
              </a:rPr>
              <a:t>if button a is pressed then…</a:t>
            </a:r>
            <a:endParaRPr sz="1800">
              <a:solidFill>
                <a:srgbClr val="FF00FF"/>
              </a:solidFil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FF00FF"/>
                </a:solidFill>
              </a:rPr>
              <a:t>set override variable to boolean value True i.e. override the other functions which are responding to the temperature and storage and allow the buttons to switch the fan on and off.</a:t>
            </a:r>
            <a:endParaRPr sz="1800">
              <a:solidFill>
                <a:srgbClr val="FF00FF"/>
              </a:solidFill>
            </a:endParaRPr>
          </a:p>
        </p:txBody>
      </p:sp>
      <p:sp>
        <p:nvSpPr>
          <p:cNvPr id="119" name="Google Shape;119;gba05a7e25c_0_0"/>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Activity 3</a:t>
            </a:r>
            <a:endParaRPr b="0" i="0" sz="1400" u="none" cap="none" strike="noStrike">
              <a:solidFill>
                <a:srgbClr val="666666"/>
              </a:solidFill>
              <a:latin typeface="Arial"/>
              <a:ea typeface="Arial"/>
              <a:cs typeface="Arial"/>
              <a:sym typeface="Arial"/>
            </a:endParaRPr>
          </a:p>
        </p:txBody>
      </p:sp>
      <p:pic>
        <p:nvPicPr>
          <p:cNvPr id="120" name="Google Shape;120;gba05a7e25c_0_0"/>
          <p:cNvPicPr preferRelativeResize="0"/>
          <p:nvPr/>
        </p:nvPicPr>
        <p:blipFill rotWithShape="1">
          <a:blip r:embed="rId3">
            <a:alphaModFix/>
          </a:blip>
          <a:srcRect b="0" l="0" r="0" t="0"/>
          <a:stretch/>
        </p:blipFill>
        <p:spPr>
          <a:xfrm>
            <a:off x="6340675" y="736550"/>
            <a:ext cx="2327775" cy="242632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8">
                                            <p:txEl>
                                              <p:pRg end="0" st="0"/>
                                            </p:txEl>
                                          </p:spTgt>
                                        </p:tgtEl>
                                        <p:attrNameLst>
                                          <p:attrName>style.visibility</p:attrName>
                                        </p:attrNameLst>
                                      </p:cBhvr>
                                      <p:to>
                                        <p:strVal val="visible"/>
                                      </p:to>
                                    </p:set>
                                    <p:animEffect filter="fade" transition="in">
                                      <p:cBhvr>
                                        <p:cTn dur="1000"/>
                                        <p:tgtEl>
                                          <p:spTgt spid="11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8">
                                            <p:txEl>
                                              <p:pRg end="1" st="1"/>
                                            </p:txEl>
                                          </p:spTgt>
                                        </p:tgtEl>
                                        <p:attrNameLst>
                                          <p:attrName>style.visibility</p:attrName>
                                        </p:attrNameLst>
                                      </p:cBhvr>
                                      <p:to>
                                        <p:strVal val="visible"/>
                                      </p:to>
                                    </p:set>
                                    <p:animEffect filter="fade" transition="in">
                                      <p:cBhvr>
                                        <p:cTn dur="1000"/>
                                        <p:tgtEl>
                                          <p:spTgt spid="118">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8">
                                            <p:txEl>
                                              <p:pRg end="2" st="2"/>
                                            </p:txEl>
                                          </p:spTgt>
                                        </p:tgtEl>
                                        <p:attrNameLst>
                                          <p:attrName>style.visibility</p:attrName>
                                        </p:attrNameLst>
                                      </p:cBhvr>
                                      <p:to>
                                        <p:strVal val="visible"/>
                                      </p:to>
                                    </p:set>
                                    <p:animEffect filter="fade" transition="in">
                                      <p:cBhvr>
                                        <p:cTn dur="1000"/>
                                        <p:tgtEl>
                                          <p:spTgt spid="118">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8">
                                            <p:txEl>
                                              <p:pRg end="3" st="3"/>
                                            </p:txEl>
                                          </p:spTgt>
                                        </p:tgtEl>
                                        <p:attrNameLst>
                                          <p:attrName>style.visibility</p:attrName>
                                        </p:attrNameLst>
                                      </p:cBhvr>
                                      <p:to>
                                        <p:strVal val="visible"/>
                                      </p:to>
                                    </p:set>
                                    <p:animEffect filter="fade" transition="in">
                                      <p:cBhvr>
                                        <p:cTn dur="1000"/>
                                        <p:tgtEl>
                                          <p:spTgt spid="118">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8">
                                            <p:txEl>
                                              <p:pRg end="4" st="4"/>
                                            </p:txEl>
                                          </p:spTgt>
                                        </p:tgtEl>
                                        <p:attrNameLst>
                                          <p:attrName>style.visibility</p:attrName>
                                        </p:attrNameLst>
                                      </p:cBhvr>
                                      <p:to>
                                        <p:strVal val="visible"/>
                                      </p:to>
                                    </p:set>
                                    <p:animEffect filter="fade" transition="in">
                                      <p:cBhvr>
                                        <p:cTn dur="1000"/>
                                        <p:tgtEl>
                                          <p:spTgt spid="118">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8">
                                            <p:txEl>
                                              <p:pRg end="5" st="5"/>
                                            </p:txEl>
                                          </p:spTgt>
                                        </p:tgtEl>
                                        <p:attrNameLst>
                                          <p:attrName>style.visibility</p:attrName>
                                        </p:attrNameLst>
                                      </p:cBhvr>
                                      <p:to>
                                        <p:strVal val="visible"/>
                                      </p:to>
                                    </p:set>
                                    <p:animEffect filter="fade" transition="in">
                                      <p:cBhvr>
                                        <p:cTn dur="1000"/>
                                        <p:tgtEl>
                                          <p:spTgt spid="118">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8">
                                            <p:txEl>
                                              <p:pRg end="6" st="6"/>
                                            </p:txEl>
                                          </p:spTgt>
                                        </p:tgtEl>
                                        <p:attrNameLst>
                                          <p:attrName>style.visibility</p:attrName>
                                        </p:attrNameLst>
                                      </p:cBhvr>
                                      <p:to>
                                        <p:strVal val="visible"/>
                                      </p:to>
                                    </p:set>
                                    <p:animEffect filter="fade" transition="in">
                                      <p:cBhvr>
                                        <p:cTn dur="1000"/>
                                        <p:tgtEl>
                                          <p:spTgt spid="118">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gdd97bcb1bb_0_15"/>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26" name="Google Shape;126;gdd97bcb1bb_0_15"/>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27" name="Google Shape;127;gdd97bcb1bb_0_15"/>
          <p:cNvSpPr txBox="1"/>
          <p:nvPr/>
        </p:nvSpPr>
        <p:spPr>
          <a:xfrm>
            <a:off x="311150" y="1289050"/>
            <a:ext cx="8210100" cy="35403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rPr lang="en-GB" sz="1800">
                <a:solidFill>
                  <a:srgbClr val="434343"/>
                </a:solidFill>
                <a:latin typeface="Comfortaa"/>
                <a:ea typeface="Comfortaa"/>
                <a:cs typeface="Comfortaa"/>
                <a:sym typeface="Comfortaa"/>
              </a:rPr>
              <a:t>if button_b.was_pressed():</a:t>
            </a:r>
            <a:endParaRPr sz="1800">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rPr lang="en-GB" sz="1800">
                <a:solidFill>
                  <a:srgbClr val="434343"/>
                </a:solidFill>
                <a:latin typeface="Comfortaa"/>
                <a:ea typeface="Comfortaa"/>
                <a:cs typeface="Comfortaa"/>
                <a:sym typeface="Comfortaa"/>
              </a:rPr>
              <a:t>    override = False</a:t>
            </a:r>
            <a:endParaRPr sz="1800">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FF00FF"/>
                </a:solidFill>
              </a:rPr>
              <a:t>if button b is pressed then…</a:t>
            </a:r>
            <a:endParaRPr sz="1800">
              <a:solidFill>
                <a:srgbClr val="FF00FF"/>
              </a:solidFil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FF00FF"/>
                </a:solidFill>
              </a:rPr>
              <a:t>set override variable to boolean value False</a:t>
            </a:r>
            <a:endParaRPr b="0" i="0" sz="1800" u="none" cap="none" strike="noStrike">
              <a:solidFill>
                <a:srgbClr val="FF00FF"/>
              </a:solidFill>
              <a:latin typeface="Arial"/>
              <a:ea typeface="Arial"/>
              <a:cs typeface="Arial"/>
              <a:sym typeface="Arial"/>
            </a:endParaRPr>
          </a:p>
        </p:txBody>
      </p:sp>
      <p:sp>
        <p:nvSpPr>
          <p:cNvPr id="128" name="Google Shape;128;gdd97bcb1bb_0_15"/>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Activity 3</a:t>
            </a:r>
            <a:endParaRPr b="0" i="0" sz="1400" u="none" cap="none" strike="noStrike">
              <a:solidFill>
                <a:srgbClr val="666666"/>
              </a:solidFill>
              <a:latin typeface="Arial"/>
              <a:ea typeface="Arial"/>
              <a:cs typeface="Arial"/>
              <a:sym typeface="Arial"/>
            </a:endParaRPr>
          </a:p>
        </p:txBody>
      </p:sp>
      <p:pic>
        <p:nvPicPr>
          <p:cNvPr id="129" name="Google Shape;129;gdd97bcb1bb_0_15"/>
          <p:cNvPicPr preferRelativeResize="0"/>
          <p:nvPr/>
        </p:nvPicPr>
        <p:blipFill rotWithShape="1">
          <a:blip r:embed="rId3">
            <a:alphaModFix/>
          </a:blip>
          <a:srcRect b="0" l="0" r="0" t="0"/>
          <a:stretch/>
        </p:blipFill>
        <p:spPr>
          <a:xfrm>
            <a:off x="6340675" y="736550"/>
            <a:ext cx="2327775" cy="242632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7">
                                            <p:txEl>
                                              <p:pRg end="0" st="0"/>
                                            </p:txEl>
                                          </p:spTgt>
                                        </p:tgtEl>
                                        <p:attrNameLst>
                                          <p:attrName>style.visibility</p:attrName>
                                        </p:attrNameLst>
                                      </p:cBhvr>
                                      <p:to>
                                        <p:strVal val="visible"/>
                                      </p:to>
                                    </p:set>
                                    <p:animEffect filter="fade" transition="in">
                                      <p:cBhvr>
                                        <p:cTn dur="1000"/>
                                        <p:tgtEl>
                                          <p:spTgt spid="12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7">
                                            <p:txEl>
                                              <p:pRg end="1" st="1"/>
                                            </p:txEl>
                                          </p:spTgt>
                                        </p:tgtEl>
                                        <p:attrNameLst>
                                          <p:attrName>style.visibility</p:attrName>
                                        </p:attrNameLst>
                                      </p:cBhvr>
                                      <p:to>
                                        <p:strVal val="visible"/>
                                      </p:to>
                                    </p:set>
                                    <p:animEffect filter="fade" transition="in">
                                      <p:cBhvr>
                                        <p:cTn dur="1000"/>
                                        <p:tgtEl>
                                          <p:spTgt spid="127">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7">
                                            <p:txEl>
                                              <p:pRg end="2" st="2"/>
                                            </p:txEl>
                                          </p:spTgt>
                                        </p:tgtEl>
                                        <p:attrNameLst>
                                          <p:attrName>style.visibility</p:attrName>
                                        </p:attrNameLst>
                                      </p:cBhvr>
                                      <p:to>
                                        <p:strVal val="visible"/>
                                      </p:to>
                                    </p:set>
                                    <p:animEffect filter="fade" transition="in">
                                      <p:cBhvr>
                                        <p:cTn dur="1000"/>
                                        <p:tgtEl>
                                          <p:spTgt spid="127">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7">
                                            <p:txEl>
                                              <p:pRg end="3" st="3"/>
                                            </p:txEl>
                                          </p:spTgt>
                                        </p:tgtEl>
                                        <p:attrNameLst>
                                          <p:attrName>style.visibility</p:attrName>
                                        </p:attrNameLst>
                                      </p:cBhvr>
                                      <p:to>
                                        <p:strVal val="visible"/>
                                      </p:to>
                                    </p:set>
                                    <p:animEffect filter="fade" transition="in">
                                      <p:cBhvr>
                                        <p:cTn dur="1000"/>
                                        <p:tgtEl>
                                          <p:spTgt spid="127">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7">
                                            <p:txEl>
                                              <p:pRg end="4" st="4"/>
                                            </p:txEl>
                                          </p:spTgt>
                                        </p:tgtEl>
                                        <p:attrNameLst>
                                          <p:attrName>style.visibility</p:attrName>
                                        </p:attrNameLst>
                                      </p:cBhvr>
                                      <p:to>
                                        <p:strVal val="visible"/>
                                      </p:to>
                                    </p:set>
                                    <p:animEffect filter="fade" transition="in">
                                      <p:cBhvr>
                                        <p:cTn dur="1000"/>
                                        <p:tgtEl>
                                          <p:spTgt spid="127">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7">
                                            <p:txEl>
                                              <p:pRg end="5" st="5"/>
                                            </p:txEl>
                                          </p:spTgt>
                                        </p:tgtEl>
                                        <p:attrNameLst>
                                          <p:attrName>style.visibility</p:attrName>
                                        </p:attrNameLst>
                                      </p:cBhvr>
                                      <p:to>
                                        <p:strVal val="visible"/>
                                      </p:to>
                                    </p:set>
                                    <p:animEffect filter="fade" transition="in">
                                      <p:cBhvr>
                                        <p:cTn dur="1000"/>
                                        <p:tgtEl>
                                          <p:spTgt spid="127">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7">
                                            <p:txEl>
                                              <p:pRg end="6" st="6"/>
                                            </p:txEl>
                                          </p:spTgt>
                                        </p:tgtEl>
                                        <p:attrNameLst>
                                          <p:attrName>style.visibility</p:attrName>
                                        </p:attrNameLst>
                                      </p:cBhvr>
                                      <p:to>
                                        <p:strVal val="visible"/>
                                      </p:to>
                                    </p:set>
                                    <p:animEffect filter="fade" transition="in">
                                      <p:cBhvr>
                                        <p:cTn dur="1000"/>
                                        <p:tgtEl>
                                          <p:spTgt spid="127">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7">
                                            <p:txEl>
                                              <p:pRg end="7" st="7"/>
                                            </p:txEl>
                                          </p:spTgt>
                                        </p:tgtEl>
                                        <p:attrNameLst>
                                          <p:attrName>style.visibility</p:attrName>
                                        </p:attrNameLst>
                                      </p:cBhvr>
                                      <p:to>
                                        <p:strVal val="visible"/>
                                      </p:to>
                                    </p:set>
                                    <p:animEffect filter="fade" transition="in">
                                      <p:cBhvr>
                                        <p:cTn dur="1000"/>
                                        <p:tgtEl>
                                          <p:spTgt spid="127">
                                            <p:txEl>
                                              <p:pRg end="7" st="7"/>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g1e660ed348764213_20"/>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35" name="Google Shape;135;g1e660ed348764213_20"/>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36" name="Google Shape;136;g1e660ed348764213_20"/>
          <p:cNvSpPr txBox="1"/>
          <p:nvPr/>
        </p:nvSpPr>
        <p:spPr>
          <a:xfrm>
            <a:off x="311150" y="1289050"/>
            <a:ext cx="8210100" cy="35403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rPr lang="en-GB" sz="1800">
                <a:solidFill>
                  <a:srgbClr val="434343"/>
                </a:solidFill>
                <a:latin typeface="Comfortaa"/>
                <a:ea typeface="Comfortaa"/>
                <a:cs typeface="Comfortaa"/>
                <a:sym typeface="Comfortaa"/>
              </a:rPr>
              <a:t>read_temp()</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FF00FF"/>
                </a:solidFill>
              </a:rPr>
              <a:t>call read_temp function</a:t>
            </a:r>
            <a:endParaRPr b="0" i="0" sz="1800" u="none" cap="none" strike="noStrike">
              <a:solidFill>
                <a:srgbClr val="FF00FF"/>
              </a:solidFill>
              <a:latin typeface="Arial"/>
              <a:ea typeface="Arial"/>
              <a:cs typeface="Arial"/>
              <a:sym typeface="Arial"/>
            </a:endParaRPr>
          </a:p>
        </p:txBody>
      </p:sp>
      <p:sp>
        <p:nvSpPr>
          <p:cNvPr id="137" name="Google Shape;137;g1e660ed348764213_20"/>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Activity 3</a:t>
            </a:r>
            <a:endParaRPr b="0" i="0" sz="1400" u="none" cap="none" strike="noStrike">
              <a:solidFill>
                <a:srgbClr val="666666"/>
              </a:solidFill>
              <a:latin typeface="Arial"/>
              <a:ea typeface="Arial"/>
              <a:cs typeface="Arial"/>
              <a:sym typeface="Arial"/>
            </a:endParaRPr>
          </a:p>
        </p:txBody>
      </p:sp>
      <p:pic>
        <p:nvPicPr>
          <p:cNvPr id="138" name="Google Shape;138;g1e660ed348764213_20"/>
          <p:cNvPicPr preferRelativeResize="0"/>
          <p:nvPr/>
        </p:nvPicPr>
        <p:blipFill rotWithShape="1">
          <a:blip r:embed="rId3">
            <a:alphaModFix/>
          </a:blip>
          <a:srcRect b="0" l="0" r="0" t="0"/>
          <a:stretch/>
        </p:blipFill>
        <p:spPr>
          <a:xfrm>
            <a:off x="6340675" y="736550"/>
            <a:ext cx="2327775" cy="242632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6">
                                            <p:txEl>
                                              <p:pRg end="0" st="0"/>
                                            </p:txEl>
                                          </p:spTgt>
                                        </p:tgtEl>
                                        <p:attrNameLst>
                                          <p:attrName>style.visibility</p:attrName>
                                        </p:attrNameLst>
                                      </p:cBhvr>
                                      <p:to>
                                        <p:strVal val="visible"/>
                                      </p:to>
                                    </p:set>
                                    <p:animEffect filter="fade" transition="in">
                                      <p:cBhvr>
                                        <p:cTn dur="1000"/>
                                        <p:tgtEl>
                                          <p:spTgt spid="13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6">
                                            <p:txEl>
                                              <p:pRg end="1" st="1"/>
                                            </p:txEl>
                                          </p:spTgt>
                                        </p:tgtEl>
                                        <p:attrNameLst>
                                          <p:attrName>style.visibility</p:attrName>
                                        </p:attrNameLst>
                                      </p:cBhvr>
                                      <p:to>
                                        <p:strVal val="visible"/>
                                      </p:to>
                                    </p:set>
                                    <p:animEffect filter="fade" transition="in">
                                      <p:cBhvr>
                                        <p:cTn dur="1000"/>
                                        <p:tgtEl>
                                          <p:spTgt spid="13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6">
                                            <p:txEl>
                                              <p:pRg end="2" st="2"/>
                                            </p:txEl>
                                          </p:spTgt>
                                        </p:tgtEl>
                                        <p:attrNameLst>
                                          <p:attrName>style.visibility</p:attrName>
                                        </p:attrNameLst>
                                      </p:cBhvr>
                                      <p:to>
                                        <p:strVal val="visible"/>
                                      </p:to>
                                    </p:set>
                                    <p:animEffect filter="fade" transition="in">
                                      <p:cBhvr>
                                        <p:cTn dur="1000"/>
                                        <p:tgtEl>
                                          <p:spTgt spid="136">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6">
                                            <p:txEl>
                                              <p:pRg end="3" st="3"/>
                                            </p:txEl>
                                          </p:spTgt>
                                        </p:tgtEl>
                                        <p:attrNameLst>
                                          <p:attrName>style.visibility</p:attrName>
                                        </p:attrNameLst>
                                      </p:cBhvr>
                                      <p:to>
                                        <p:strVal val="visible"/>
                                      </p:to>
                                    </p:set>
                                    <p:animEffect filter="fade" transition="in">
                                      <p:cBhvr>
                                        <p:cTn dur="1000"/>
                                        <p:tgtEl>
                                          <p:spTgt spid="136">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6">
                                            <p:txEl>
                                              <p:pRg end="4" st="4"/>
                                            </p:txEl>
                                          </p:spTgt>
                                        </p:tgtEl>
                                        <p:attrNameLst>
                                          <p:attrName>style.visibility</p:attrName>
                                        </p:attrNameLst>
                                      </p:cBhvr>
                                      <p:to>
                                        <p:strVal val="visible"/>
                                      </p:to>
                                    </p:set>
                                    <p:animEffect filter="fade" transition="in">
                                      <p:cBhvr>
                                        <p:cTn dur="1000"/>
                                        <p:tgtEl>
                                          <p:spTgt spid="136">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6">
                                            <p:txEl>
                                              <p:pRg end="5" st="5"/>
                                            </p:txEl>
                                          </p:spTgt>
                                        </p:tgtEl>
                                        <p:attrNameLst>
                                          <p:attrName>style.visibility</p:attrName>
                                        </p:attrNameLst>
                                      </p:cBhvr>
                                      <p:to>
                                        <p:strVal val="visible"/>
                                      </p:to>
                                    </p:set>
                                    <p:animEffect filter="fade" transition="in">
                                      <p:cBhvr>
                                        <p:cTn dur="1000"/>
                                        <p:tgtEl>
                                          <p:spTgt spid="136">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6">
                                            <p:txEl>
                                              <p:pRg end="6" st="6"/>
                                            </p:txEl>
                                          </p:spTgt>
                                        </p:tgtEl>
                                        <p:attrNameLst>
                                          <p:attrName>style.visibility</p:attrName>
                                        </p:attrNameLst>
                                      </p:cBhvr>
                                      <p:to>
                                        <p:strVal val="visible"/>
                                      </p:to>
                                    </p:set>
                                    <p:animEffect filter="fade" transition="in">
                                      <p:cBhvr>
                                        <p:cTn dur="1000"/>
                                        <p:tgtEl>
                                          <p:spTgt spid="136">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g1e660ed348764213_28"/>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44" name="Google Shape;144;g1e660ed348764213_28"/>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45" name="Google Shape;145;g1e660ed348764213_28"/>
          <p:cNvSpPr txBox="1"/>
          <p:nvPr/>
        </p:nvSpPr>
        <p:spPr>
          <a:xfrm>
            <a:off x="311150" y="1289050"/>
            <a:ext cx="8210100" cy="35403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Comfortaa"/>
                <a:ea typeface="Comfortaa"/>
                <a:cs typeface="Comfortaa"/>
                <a:sym typeface="Comfortaa"/>
              </a:rPr>
              <a:t> </a:t>
            </a:r>
            <a:r>
              <a:rPr lang="en-GB" sz="1800">
                <a:solidFill>
                  <a:srgbClr val="434343"/>
                </a:solidFill>
                <a:latin typeface="Comfortaa"/>
                <a:ea typeface="Comfortaa"/>
                <a:cs typeface="Comfortaa"/>
                <a:sym typeface="Comfortaa"/>
              </a:rPr>
              <a:t>if fan_needed():</a:t>
            </a:r>
            <a:endParaRPr sz="1800">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rPr lang="en-GB" sz="1800">
                <a:solidFill>
                  <a:srgbClr val="434343"/>
                </a:solidFill>
                <a:latin typeface="Comfortaa"/>
                <a:ea typeface="Comfortaa"/>
                <a:cs typeface="Comfortaa"/>
                <a:sym typeface="Comfortaa"/>
              </a:rPr>
              <a:t>   fan_on()</a:t>
            </a:r>
            <a:endParaRPr sz="1800">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FF00FF"/>
                </a:solidFill>
              </a:rPr>
              <a:t>if the function fan_needed() is true then…</a:t>
            </a:r>
            <a:endParaRPr sz="1800">
              <a:solidFill>
                <a:srgbClr val="FF00FF"/>
              </a:solidFil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FF00FF"/>
                </a:solidFill>
              </a:rPr>
              <a:t>call function fan_on() (as defined earlier in programme)</a:t>
            </a:r>
            <a:endParaRPr sz="1800">
              <a:solidFill>
                <a:srgbClr val="FF00FF"/>
              </a:solidFill>
            </a:endParaRPr>
          </a:p>
        </p:txBody>
      </p:sp>
      <p:sp>
        <p:nvSpPr>
          <p:cNvPr id="146" name="Google Shape;146;g1e660ed348764213_28"/>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Activity 3</a:t>
            </a:r>
            <a:endParaRPr b="0" i="0" sz="1400" u="none" cap="none" strike="noStrike">
              <a:solidFill>
                <a:srgbClr val="666666"/>
              </a:solidFill>
              <a:latin typeface="Arial"/>
              <a:ea typeface="Arial"/>
              <a:cs typeface="Arial"/>
              <a:sym typeface="Arial"/>
            </a:endParaRPr>
          </a:p>
        </p:txBody>
      </p:sp>
      <p:pic>
        <p:nvPicPr>
          <p:cNvPr id="147" name="Google Shape;147;g1e660ed348764213_28"/>
          <p:cNvPicPr preferRelativeResize="0"/>
          <p:nvPr/>
        </p:nvPicPr>
        <p:blipFill rotWithShape="1">
          <a:blip r:embed="rId3">
            <a:alphaModFix/>
          </a:blip>
          <a:srcRect b="0" l="0" r="0" t="0"/>
          <a:stretch/>
        </p:blipFill>
        <p:spPr>
          <a:xfrm>
            <a:off x="6340675" y="736550"/>
            <a:ext cx="2327775" cy="242632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5">
                                            <p:txEl>
                                              <p:pRg end="0" st="0"/>
                                            </p:txEl>
                                          </p:spTgt>
                                        </p:tgtEl>
                                        <p:attrNameLst>
                                          <p:attrName>style.visibility</p:attrName>
                                        </p:attrNameLst>
                                      </p:cBhvr>
                                      <p:to>
                                        <p:strVal val="visible"/>
                                      </p:to>
                                    </p:set>
                                    <p:animEffect filter="fade" transition="in">
                                      <p:cBhvr>
                                        <p:cTn dur="1000"/>
                                        <p:tgtEl>
                                          <p:spTgt spid="14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5">
                                            <p:txEl>
                                              <p:pRg end="1" st="1"/>
                                            </p:txEl>
                                          </p:spTgt>
                                        </p:tgtEl>
                                        <p:attrNameLst>
                                          <p:attrName>style.visibility</p:attrName>
                                        </p:attrNameLst>
                                      </p:cBhvr>
                                      <p:to>
                                        <p:strVal val="visible"/>
                                      </p:to>
                                    </p:set>
                                    <p:animEffect filter="fade" transition="in">
                                      <p:cBhvr>
                                        <p:cTn dur="1000"/>
                                        <p:tgtEl>
                                          <p:spTgt spid="14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5">
                                            <p:txEl>
                                              <p:pRg end="2" st="2"/>
                                            </p:txEl>
                                          </p:spTgt>
                                        </p:tgtEl>
                                        <p:attrNameLst>
                                          <p:attrName>style.visibility</p:attrName>
                                        </p:attrNameLst>
                                      </p:cBhvr>
                                      <p:to>
                                        <p:strVal val="visible"/>
                                      </p:to>
                                    </p:set>
                                    <p:animEffect filter="fade" transition="in">
                                      <p:cBhvr>
                                        <p:cTn dur="1000"/>
                                        <p:tgtEl>
                                          <p:spTgt spid="145">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5">
                                            <p:txEl>
                                              <p:pRg end="3" st="3"/>
                                            </p:txEl>
                                          </p:spTgt>
                                        </p:tgtEl>
                                        <p:attrNameLst>
                                          <p:attrName>style.visibility</p:attrName>
                                        </p:attrNameLst>
                                      </p:cBhvr>
                                      <p:to>
                                        <p:strVal val="visible"/>
                                      </p:to>
                                    </p:set>
                                    <p:animEffect filter="fade" transition="in">
                                      <p:cBhvr>
                                        <p:cTn dur="1000"/>
                                        <p:tgtEl>
                                          <p:spTgt spid="145">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5">
                                            <p:txEl>
                                              <p:pRg end="4" st="4"/>
                                            </p:txEl>
                                          </p:spTgt>
                                        </p:tgtEl>
                                        <p:attrNameLst>
                                          <p:attrName>style.visibility</p:attrName>
                                        </p:attrNameLst>
                                      </p:cBhvr>
                                      <p:to>
                                        <p:strVal val="visible"/>
                                      </p:to>
                                    </p:set>
                                    <p:animEffect filter="fade" transition="in">
                                      <p:cBhvr>
                                        <p:cTn dur="1000"/>
                                        <p:tgtEl>
                                          <p:spTgt spid="145">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5">
                                            <p:txEl>
                                              <p:pRg end="5" st="5"/>
                                            </p:txEl>
                                          </p:spTgt>
                                        </p:tgtEl>
                                        <p:attrNameLst>
                                          <p:attrName>style.visibility</p:attrName>
                                        </p:attrNameLst>
                                      </p:cBhvr>
                                      <p:to>
                                        <p:strVal val="visible"/>
                                      </p:to>
                                    </p:set>
                                    <p:animEffect filter="fade" transition="in">
                                      <p:cBhvr>
                                        <p:cTn dur="1000"/>
                                        <p:tgtEl>
                                          <p:spTgt spid="145">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5">
                                            <p:txEl>
                                              <p:pRg end="6" st="6"/>
                                            </p:txEl>
                                          </p:spTgt>
                                        </p:tgtEl>
                                        <p:attrNameLst>
                                          <p:attrName>style.visibility</p:attrName>
                                        </p:attrNameLst>
                                      </p:cBhvr>
                                      <p:to>
                                        <p:strVal val="visible"/>
                                      </p:to>
                                    </p:set>
                                    <p:animEffect filter="fade" transition="in">
                                      <p:cBhvr>
                                        <p:cTn dur="1000"/>
                                        <p:tgtEl>
                                          <p:spTgt spid="145">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5">
                                            <p:txEl>
                                              <p:pRg end="7" st="7"/>
                                            </p:txEl>
                                          </p:spTgt>
                                        </p:tgtEl>
                                        <p:attrNameLst>
                                          <p:attrName>style.visibility</p:attrName>
                                        </p:attrNameLst>
                                      </p:cBhvr>
                                      <p:to>
                                        <p:strVal val="visible"/>
                                      </p:to>
                                    </p:set>
                                    <p:animEffect filter="fade" transition="in">
                                      <p:cBhvr>
                                        <p:cTn dur="1000"/>
                                        <p:tgtEl>
                                          <p:spTgt spid="145">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5">
                                            <p:txEl>
                                              <p:pRg end="8" st="8"/>
                                            </p:txEl>
                                          </p:spTgt>
                                        </p:tgtEl>
                                        <p:attrNameLst>
                                          <p:attrName>style.visibility</p:attrName>
                                        </p:attrNameLst>
                                      </p:cBhvr>
                                      <p:to>
                                        <p:strVal val="visible"/>
                                      </p:to>
                                    </p:set>
                                    <p:animEffect filter="fade" transition="in">
                                      <p:cBhvr>
                                        <p:cTn dur="1000"/>
                                        <p:tgtEl>
                                          <p:spTgt spid="145">
                                            <p:txEl>
                                              <p:pRg end="8" st="8"/>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g1e660ed348764213_36"/>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53" name="Google Shape;153;g1e660ed348764213_36"/>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54" name="Google Shape;154;g1e660ed348764213_36"/>
          <p:cNvSpPr txBox="1"/>
          <p:nvPr/>
        </p:nvSpPr>
        <p:spPr>
          <a:xfrm>
            <a:off x="311150" y="1289050"/>
            <a:ext cx="8210100" cy="35403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Comfortaa"/>
                <a:ea typeface="Comfortaa"/>
                <a:cs typeface="Comfortaa"/>
                <a:sym typeface="Comfortaa"/>
              </a:rPr>
              <a:t> </a:t>
            </a:r>
            <a:r>
              <a:rPr lang="en-GB" sz="1800">
                <a:solidFill>
                  <a:srgbClr val="434343"/>
                </a:solidFill>
                <a:latin typeface="Comfortaa"/>
                <a:ea typeface="Comfortaa"/>
                <a:cs typeface="Comfortaa"/>
                <a:sym typeface="Comfortaa"/>
              </a:rPr>
              <a:t>elif fan_not_needed():</a:t>
            </a:r>
            <a:endParaRPr sz="1800">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rPr lang="en-GB" sz="1800">
                <a:solidFill>
                  <a:srgbClr val="434343"/>
                </a:solidFill>
                <a:latin typeface="Comfortaa"/>
                <a:ea typeface="Comfortaa"/>
                <a:cs typeface="Comfortaa"/>
                <a:sym typeface="Comfortaa"/>
              </a:rPr>
              <a:t>    fan_off()</a:t>
            </a:r>
            <a:endParaRPr sz="1800">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FF00FF"/>
                </a:solidFill>
              </a:rPr>
              <a:t>otherwise if fan_not_needed is true then….</a:t>
            </a:r>
            <a:endParaRPr sz="1800">
              <a:solidFill>
                <a:srgbClr val="FF00FF"/>
              </a:solidFil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FF00FF"/>
                </a:solidFill>
              </a:rPr>
              <a:t>call function fan_off()</a:t>
            </a:r>
            <a:endParaRPr sz="1800">
              <a:solidFill>
                <a:srgbClr val="FF00FF"/>
              </a:solidFill>
            </a:endParaRPr>
          </a:p>
        </p:txBody>
      </p:sp>
      <p:sp>
        <p:nvSpPr>
          <p:cNvPr id="155" name="Google Shape;155;g1e660ed348764213_36"/>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Activity 3</a:t>
            </a:r>
            <a:endParaRPr b="0" i="0" sz="1400" u="none" cap="none" strike="noStrike">
              <a:solidFill>
                <a:srgbClr val="666666"/>
              </a:solidFill>
              <a:latin typeface="Arial"/>
              <a:ea typeface="Arial"/>
              <a:cs typeface="Arial"/>
              <a:sym typeface="Arial"/>
            </a:endParaRPr>
          </a:p>
        </p:txBody>
      </p:sp>
      <p:pic>
        <p:nvPicPr>
          <p:cNvPr id="156" name="Google Shape;156;g1e660ed348764213_36"/>
          <p:cNvPicPr preferRelativeResize="0"/>
          <p:nvPr/>
        </p:nvPicPr>
        <p:blipFill rotWithShape="1">
          <a:blip r:embed="rId3">
            <a:alphaModFix/>
          </a:blip>
          <a:srcRect b="0" l="0" r="0" t="0"/>
          <a:stretch/>
        </p:blipFill>
        <p:spPr>
          <a:xfrm>
            <a:off x="6340675" y="736550"/>
            <a:ext cx="2327775" cy="242632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4">
                                            <p:txEl>
                                              <p:pRg end="0" st="0"/>
                                            </p:txEl>
                                          </p:spTgt>
                                        </p:tgtEl>
                                        <p:attrNameLst>
                                          <p:attrName>style.visibility</p:attrName>
                                        </p:attrNameLst>
                                      </p:cBhvr>
                                      <p:to>
                                        <p:strVal val="visible"/>
                                      </p:to>
                                    </p:set>
                                    <p:animEffect filter="fade" transition="in">
                                      <p:cBhvr>
                                        <p:cTn dur="1000"/>
                                        <p:tgtEl>
                                          <p:spTgt spid="154">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4">
                                            <p:txEl>
                                              <p:pRg end="1" st="1"/>
                                            </p:txEl>
                                          </p:spTgt>
                                        </p:tgtEl>
                                        <p:attrNameLst>
                                          <p:attrName>style.visibility</p:attrName>
                                        </p:attrNameLst>
                                      </p:cBhvr>
                                      <p:to>
                                        <p:strVal val="visible"/>
                                      </p:to>
                                    </p:set>
                                    <p:animEffect filter="fade" transition="in">
                                      <p:cBhvr>
                                        <p:cTn dur="1000"/>
                                        <p:tgtEl>
                                          <p:spTgt spid="154">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4">
                                            <p:txEl>
                                              <p:pRg end="2" st="2"/>
                                            </p:txEl>
                                          </p:spTgt>
                                        </p:tgtEl>
                                        <p:attrNameLst>
                                          <p:attrName>style.visibility</p:attrName>
                                        </p:attrNameLst>
                                      </p:cBhvr>
                                      <p:to>
                                        <p:strVal val="visible"/>
                                      </p:to>
                                    </p:set>
                                    <p:animEffect filter="fade" transition="in">
                                      <p:cBhvr>
                                        <p:cTn dur="1000"/>
                                        <p:tgtEl>
                                          <p:spTgt spid="154">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4">
                                            <p:txEl>
                                              <p:pRg end="3" st="3"/>
                                            </p:txEl>
                                          </p:spTgt>
                                        </p:tgtEl>
                                        <p:attrNameLst>
                                          <p:attrName>style.visibility</p:attrName>
                                        </p:attrNameLst>
                                      </p:cBhvr>
                                      <p:to>
                                        <p:strVal val="visible"/>
                                      </p:to>
                                    </p:set>
                                    <p:animEffect filter="fade" transition="in">
                                      <p:cBhvr>
                                        <p:cTn dur="1000"/>
                                        <p:tgtEl>
                                          <p:spTgt spid="154">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4">
                                            <p:txEl>
                                              <p:pRg end="4" st="4"/>
                                            </p:txEl>
                                          </p:spTgt>
                                        </p:tgtEl>
                                        <p:attrNameLst>
                                          <p:attrName>style.visibility</p:attrName>
                                        </p:attrNameLst>
                                      </p:cBhvr>
                                      <p:to>
                                        <p:strVal val="visible"/>
                                      </p:to>
                                    </p:set>
                                    <p:animEffect filter="fade" transition="in">
                                      <p:cBhvr>
                                        <p:cTn dur="1000"/>
                                        <p:tgtEl>
                                          <p:spTgt spid="154">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4">
                                            <p:txEl>
                                              <p:pRg end="5" st="5"/>
                                            </p:txEl>
                                          </p:spTgt>
                                        </p:tgtEl>
                                        <p:attrNameLst>
                                          <p:attrName>style.visibility</p:attrName>
                                        </p:attrNameLst>
                                      </p:cBhvr>
                                      <p:to>
                                        <p:strVal val="visible"/>
                                      </p:to>
                                    </p:set>
                                    <p:animEffect filter="fade" transition="in">
                                      <p:cBhvr>
                                        <p:cTn dur="1000"/>
                                        <p:tgtEl>
                                          <p:spTgt spid="154">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4">
                                            <p:txEl>
                                              <p:pRg end="6" st="6"/>
                                            </p:txEl>
                                          </p:spTgt>
                                        </p:tgtEl>
                                        <p:attrNameLst>
                                          <p:attrName>style.visibility</p:attrName>
                                        </p:attrNameLst>
                                      </p:cBhvr>
                                      <p:to>
                                        <p:strVal val="visible"/>
                                      </p:to>
                                    </p:set>
                                    <p:animEffect filter="fade" transition="in">
                                      <p:cBhvr>
                                        <p:cTn dur="1000"/>
                                        <p:tgtEl>
                                          <p:spTgt spid="154">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4">
                                            <p:txEl>
                                              <p:pRg end="7" st="7"/>
                                            </p:txEl>
                                          </p:spTgt>
                                        </p:tgtEl>
                                        <p:attrNameLst>
                                          <p:attrName>style.visibility</p:attrName>
                                        </p:attrNameLst>
                                      </p:cBhvr>
                                      <p:to>
                                        <p:strVal val="visible"/>
                                      </p:to>
                                    </p:set>
                                    <p:animEffect filter="fade" transition="in">
                                      <p:cBhvr>
                                        <p:cTn dur="1000"/>
                                        <p:tgtEl>
                                          <p:spTgt spid="154">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4">
                                            <p:txEl>
                                              <p:pRg end="8" st="8"/>
                                            </p:txEl>
                                          </p:spTgt>
                                        </p:tgtEl>
                                        <p:attrNameLst>
                                          <p:attrName>style.visibility</p:attrName>
                                        </p:attrNameLst>
                                      </p:cBhvr>
                                      <p:to>
                                        <p:strVal val="visible"/>
                                      </p:to>
                                    </p:set>
                                    <p:animEffect filter="fade" transition="in">
                                      <p:cBhvr>
                                        <p:cTn dur="1000"/>
                                        <p:tgtEl>
                                          <p:spTgt spid="154">
                                            <p:txEl>
                                              <p:pRg end="8" st="8"/>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g1e660ed348764213_44"/>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62" name="Google Shape;162;g1e660ed348764213_44"/>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63" name="Google Shape;163;g1e660ed348764213_44"/>
          <p:cNvSpPr txBox="1"/>
          <p:nvPr/>
        </p:nvSpPr>
        <p:spPr>
          <a:xfrm>
            <a:off x="311150" y="1289050"/>
            <a:ext cx="8210100" cy="35403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rPr lang="en-GB" sz="1800">
                <a:solidFill>
                  <a:srgbClr val="434343"/>
                </a:solidFill>
                <a:latin typeface="Comfortaa"/>
                <a:ea typeface="Comfortaa"/>
                <a:cs typeface="Comfortaa"/>
                <a:sym typeface="Comfortaa"/>
              </a:rPr>
              <a:t>print(stored, temp)</a:t>
            </a:r>
            <a:endParaRPr sz="1800">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rPr lang="en-GB" sz="1800">
                <a:solidFill>
                  <a:srgbClr val="434343"/>
                </a:solidFill>
                <a:latin typeface="Comfortaa"/>
                <a:ea typeface="Comfortaa"/>
                <a:cs typeface="Comfortaa"/>
                <a:sym typeface="Comfortaa"/>
              </a:rPr>
              <a:t>sleep(1000)</a:t>
            </a:r>
            <a:endParaRPr sz="1800">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FF00FF"/>
                </a:solidFill>
              </a:rPr>
              <a:t>the current reading for stored and temp is stored in the program</a:t>
            </a:r>
            <a:endParaRPr sz="1800">
              <a:solidFill>
                <a:srgbClr val="FF00FF"/>
              </a:solidFil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FF00FF"/>
                </a:solidFill>
              </a:rPr>
              <a:t>programme pauses for 1000 milliseconds i.e. 1 second.</a:t>
            </a:r>
            <a:endParaRPr sz="1800">
              <a:solidFill>
                <a:srgbClr val="FF00FF"/>
              </a:solidFill>
            </a:endParaRPr>
          </a:p>
          <a:p>
            <a:pPr indent="0" lvl="0" marL="0" marR="0" rtl="0" algn="l">
              <a:lnSpc>
                <a:spcPct val="136363"/>
              </a:lnSpc>
              <a:spcBef>
                <a:spcPts val="0"/>
              </a:spcBef>
              <a:spcAft>
                <a:spcPts val="0"/>
              </a:spcAft>
              <a:buClr>
                <a:srgbClr val="000000"/>
              </a:buClr>
              <a:buSzPts val="1800"/>
              <a:buFont typeface="Arial"/>
              <a:buNone/>
            </a:pPr>
            <a:r>
              <a:t/>
            </a:r>
            <a:endParaRPr sz="1800">
              <a:solidFill>
                <a:srgbClr val="FF00FF"/>
              </a:solidFil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p:txBody>
      </p:sp>
      <p:sp>
        <p:nvSpPr>
          <p:cNvPr id="164" name="Google Shape;164;g1e660ed348764213_44"/>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Activity 3</a:t>
            </a:r>
            <a:endParaRPr b="0" i="0" sz="1400" u="none" cap="none" strike="noStrike">
              <a:solidFill>
                <a:srgbClr val="666666"/>
              </a:solidFill>
              <a:latin typeface="Arial"/>
              <a:ea typeface="Arial"/>
              <a:cs typeface="Arial"/>
              <a:sym typeface="Arial"/>
            </a:endParaRPr>
          </a:p>
        </p:txBody>
      </p:sp>
      <p:pic>
        <p:nvPicPr>
          <p:cNvPr id="165" name="Google Shape;165;g1e660ed348764213_44"/>
          <p:cNvPicPr preferRelativeResize="0"/>
          <p:nvPr/>
        </p:nvPicPr>
        <p:blipFill rotWithShape="1">
          <a:blip r:embed="rId3">
            <a:alphaModFix/>
          </a:blip>
          <a:srcRect b="0" l="0" r="0" t="0"/>
          <a:stretch/>
        </p:blipFill>
        <p:spPr>
          <a:xfrm>
            <a:off x="6340675" y="736550"/>
            <a:ext cx="2327775" cy="242632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3">
                                            <p:txEl>
                                              <p:pRg end="0" st="0"/>
                                            </p:txEl>
                                          </p:spTgt>
                                        </p:tgtEl>
                                        <p:attrNameLst>
                                          <p:attrName>style.visibility</p:attrName>
                                        </p:attrNameLst>
                                      </p:cBhvr>
                                      <p:to>
                                        <p:strVal val="visible"/>
                                      </p:to>
                                    </p:set>
                                    <p:animEffect filter="fade" transition="in">
                                      <p:cBhvr>
                                        <p:cTn dur="1000"/>
                                        <p:tgtEl>
                                          <p:spTgt spid="16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3">
                                            <p:txEl>
                                              <p:pRg end="1" st="1"/>
                                            </p:txEl>
                                          </p:spTgt>
                                        </p:tgtEl>
                                        <p:attrNameLst>
                                          <p:attrName>style.visibility</p:attrName>
                                        </p:attrNameLst>
                                      </p:cBhvr>
                                      <p:to>
                                        <p:strVal val="visible"/>
                                      </p:to>
                                    </p:set>
                                    <p:animEffect filter="fade" transition="in">
                                      <p:cBhvr>
                                        <p:cTn dur="1000"/>
                                        <p:tgtEl>
                                          <p:spTgt spid="16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3">
                                            <p:txEl>
                                              <p:pRg end="2" st="2"/>
                                            </p:txEl>
                                          </p:spTgt>
                                        </p:tgtEl>
                                        <p:attrNameLst>
                                          <p:attrName>style.visibility</p:attrName>
                                        </p:attrNameLst>
                                      </p:cBhvr>
                                      <p:to>
                                        <p:strVal val="visible"/>
                                      </p:to>
                                    </p:set>
                                    <p:animEffect filter="fade" transition="in">
                                      <p:cBhvr>
                                        <p:cTn dur="1000"/>
                                        <p:tgtEl>
                                          <p:spTgt spid="163">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3">
                                            <p:txEl>
                                              <p:pRg end="3" st="3"/>
                                            </p:txEl>
                                          </p:spTgt>
                                        </p:tgtEl>
                                        <p:attrNameLst>
                                          <p:attrName>style.visibility</p:attrName>
                                        </p:attrNameLst>
                                      </p:cBhvr>
                                      <p:to>
                                        <p:strVal val="visible"/>
                                      </p:to>
                                    </p:set>
                                    <p:animEffect filter="fade" transition="in">
                                      <p:cBhvr>
                                        <p:cTn dur="1000"/>
                                        <p:tgtEl>
                                          <p:spTgt spid="163">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3">
                                            <p:txEl>
                                              <p:pRg end="4" st="4"/>
                                            </p:txEl>
                                          </p:spTgt>
                                        </p:tgtEl>
                                        <p:attrNameLst>
                                          <p:attrName>style.visibility</p:attrName>
                                        </p:attrNameLst>
                                      </p:cBhvr>
                                      <p:to>
                                        <p:strVal val="visible"/>
                                      </p:to>
                                    </p:set>
                                    <p:animEffect filter="fade" transition="in">
                                      <p:cBhvr>
                                        <p:cTn dur="1000"/>
                                        <p:tgtEl>
                                          <p:spTgt spid="163">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3">
                                            <p:txEl>
                                              <p:pRg end="5" st="5"/>
                                            </p:txEl>
                                          </p:spTgt>
                                        </p:tgtEl>
                                        <p:attrNameLst>
                                          <p:attrName>style.visibility</p:attrName>
                                        </p:attrNameLst>
                                      </p:cBhvr>
                                      <p:to>
                                        <p:strVal val="visible"/>
                                      </p:to>
                                    </p:set>
                                    <p:animEffect filter="fade" transition="in">
                                      <p:cBhvr>
                                        <p:cTn dur="1000"/>
                                        <p:tgtEl>
                                          <p:spTgt spid="163">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3">
                                            <p:txEl>
                                              <p:pRg end="6" st="6"/>
                                            </p:txEl>
                                          </p:spTgt>
                                        </p:tgtEl>
                                        <p:attrNameLst>
                                          <p:attrName>style.visibility</p:attrName>
                                        </p:attrNameLst>
                                      </p:cBhvr>
                                      <p:to>
                                        <p:strVal val="visible"/>
                                      </p:to>
                                    </p:set>
                                    <p:animEffect filter="fade" transition="in">
                                      <p:cBhvr>
                                        <p:cTn dur="1000"/>
                                        <p:tgtEl>
                                          <p:spTgt spid="163">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3">
                                            <p:txEl>
                                              <p:pRg end="7" st="7"/>
                                            </p:txEl>
                                          </p:spTgt>
                                        </p:tgtEl>
                                        <p:attrNameLst>
                                          <p:attrName>style.visibility</p:attrName>
                                        </p:attrNameLst>
                                      </p:cBhvr>
                                      <p:to>
                                        <p:strVal val="visible"/>
                                      </p:to>
                                    </p:set>
                                    <p:animEffect filter="fade" transition="in">
                                      <p:cBhvr>
                                        <p:cTn dur="1000"/>
                                        <p:tgtEl>
                                          <p:spTgt spid="163">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3">
                                            <p:txEl>
                                              <p:pRg end="8" st="8"/>
                                            </p:txEl>
                                          </p:spTgt>
                                        </p:tgtEl>
                                        <p:attrNameLst>
                                          <p:attrName>style.visibility</p:attrName>
                                        </p:attrNameLst>
                                      </p:cBhvr>
                                      <p:to>
                                        <p:strVal val="visible"/>
                                      </p:to>
                                    </p:set>
                                    <p:animEffect filter="fade" transition="in">
                                      <p:cBhvr>
                                        <p:cTn dur="1000"/>
                                        <p:tgtEl>
                                          <p:spTgt spid="163">
                                            <p:txEl>
                                              <p:pRg end="8" st="8"/>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3">
                                            <p:txEl>
                                              <p:pRg end="9" st="9"/>
                                            </p:txEl>
                                          </p:spTgt>
                                        </p:tgtEl>
                                        <p:attrNameLst>
                                          <p:attrName>style.visibility</p:attrName>
                                        </p:attrNameLst>
                                      </p:cBhvr>
                                      <p:to>
                                        <p:strVal val="visible"/>
                                      </p:to>
                                    </p:set>
                                    <p:animEffect filter="fade" transition="in">
                                      <p:cBhvr>
                                        <p:cTn dur="1000"/>
                                        <p:tgtEl>
                                          <p:spTgt spid="163">
                                            <p:txEl>
                                              <p:pRg end="9" st="9"/>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3">
                                            <p:txEl>
                                              <p:pRg end="10" st="10"/>
                                            </p:txEl>
                                          </p:spTgt>
                                        </p:tgtEl>
                                        <p:attrNameLst>
                                          <p:attrName>style.visibility</p:attrName>
                                        </p:attrNameLst>
                                      </p:cBhvr>
                                      <p:to>
                                        <p:strVal val="visible"/>
                                      </p:to>
                                    </p:set>
                                    <p:animEffect filter="fade" transition="in">
                                      <p:cBhvr>
                                        <p:cTn dur="1000"/>
                                        <p:tgtEl>
                                          <p:spTgt spid="163">
                                            <p:txEl>
                                              <p:pRg end="10" st="1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gf1676af992_1_87"/>
          <p:cNvSpPr txBox="1"/>
          <p:nvPr>
            <p:ph type="title"/>
          </p:nvPr>
        </p:nvSpPr>
        <p:spPr>
          <a:xfrm>
            <a:off x="145100" y="399125"/>
            <a:ext cx="8687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sz="1800"/>
              <a:t>Complete the plenary worksheet to test your understanding of decomposition</a:t>
            </a:r>
            <a:endParaRPr sz="1800"/>
          </a:p>
        </p:txBody>
      </p:sp>
      <p:sp>
        <p:nvSpPr>
          <p:cNvPr id="171" name="Google Shape;171;gf1676af992_1_87"/>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72" name="Google Shape;172;gf1676af992_1_87"/>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Plenary</a:t>
            </a:r>
            <a:endParaRPr b="0" i="0" sz="1400" u="none" cap="none" strike="noStrike">
              <a:solidFill>
                <a:srgbClr val="666666"/>
              </a:solidFill>
              <a:latin typeface="Arial"/>
              <a:ea typeface="Arial"/>
              <a:cs typeface="Arial"/>
              <a:sym typeface="Arial"/>
            </a:endParaRPr>
          </a:p>
        </p:txBody>
      </p:sp>
      <p:pic>
        <p:nvPicPr>
          <p:cNvPr id="173" name="Google Shape;173;gf1676af992_1_87"/>
          <p:cNvPicPr preferRelativeResize="0"/>
          <p:nvPr/>
        </p:nvPicPr>
        <p:blipFill>
          <a:blip r:embed="rId3">
            <a:alphaModFix/>
          </a:blip>
          <a:stretch>
            <a:fillRect/>
          </a:stretch>
        </p:blipFill>
        <p:spPr>
          <a:xfrm>
            <a:off x="2667375" y="1190950"/>
            <a:ext cx="3809258" cy="3636651"/>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gfcdef8c06e_1_30"/>
          <p:cNvSpPr txBox="1"/>
          <p:nvPr>
            <p:ph type="title"/>
          </p:nvPr>
        </p:nvSpPr>
        <p:spPr>
          <a:xfrm>
            <a:off x="394975" y="935650"/>
            <a:ext cx="8437200" cy="706800"/>
          </a:xfrm>
          <a:prstGeom prst="rect">
            <a:avLst/>
          </a:prstGeom>
          <a:no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b="0" lang="en-GB" sz="1800"/>
              <a:t>Look back through the resources (slide decks and worksheets) in preparation for a summative assessment in the final lesson.</a:t>
            </a:r>
            <a:endParaRPr sz="1800"/>
          </a:p>
        </p:txBody>
      </p:sp>
      <p:sp>
        <p:nvSpPr>
          <p:cNvPr id="179" name="Google Shape;179;gfcdef8c06e_1_30"/>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80" name="Google Shape;180;gfcdef8c06e_1_30"/>
          <p:cNvSpPr txBox="1"/>
          <p:nvPr>
            <p:ph idx="4294967295" type="subTitle"/>
          </p:nvPr>
        </p:nvSpPr>
        <p:spPr>
          <a:xfrm>
            <a:off x="90300" y="69800"/>
            <a:ext cx="9053700" cy="4827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1" lang="en-GB" sz="2000">
                <a:latin typeface="Arial"/>
                <a:ea typeface="Arial"/>
                <a:cs typeface="Arial"/>
                <a:sym typeface="Arial"/>
              </a:rPr>
              <a:t>Homework</a:t>
            </a:r>
            <a:endParaRPr b="1" i="0" sz="2000" u="none" cap="none" strike="noStrike">
              <a:solidFill>
                <a:srgbClr val="666666"/>
              </a:solidFill>
              <a:latin typeface="Arial"/>
              <a:ea typeface="Arial"/>
              <a:cs typeface="Arial"/>
              <a:sym typeface="Arial"/>
            </a:endParaRPr>
          </a:p>
        </p:txBody>
      </p:sp>
      <p:pic>
        <p:nvPicPr>
          <p:cNvPr id="181" name="Google Shape;181;gfcdef8c06e_1_30"/>
          <p:cNvPicPr preferRelativeResize="0"/>
          <p:nvPr/>
        </p:nvPicPr>
        <p:blipFill>
          <a:blip r:embed="rId3">
            <a:alphaModFix/>
          </a:blip>
          <a:stretch>
            <a:fillRect/>
          </a:stretch>
        </p:blipFill>
        <p:spPr>
          <a:xfrm>
            <a:off x="2058326" y="1847525"/>
            <a:ext cx="5027350" cy="28279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 name="Shape 35"/>
        <p:cNvGrpSpPr/>
        <p:nvPr/>
      </p:nvGrpSpPr>
      <p:grpSpPr>
        <a:xfrm>
          <a:off x="0" y="0"/>
          <a:ext cx="0" cy="0"/>
          <a:chOff x="0" y="0"/>
          <a:chExt cx="0" cy="0"/>
        </a:xfrm>
      </p:grpSpPr>
      <p:sp>
        <p:nvSpPr>
          <p:cNvPr id="36" name="Google Shape;36;gdb83d23feb_1_3"/>
          <p:cNvSpPr txBox="1"/>
          <p:nvPr>
            <p:ph type="title"/>
          </p:nvPr>
        </p:nvSpPr>
        <p:spPr>
          <a:xfrm>
            <a:off x="145850" y="49525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Decomposition scenario question worksheet</a:t>
            </a:r>
            <a:endParaRPr/>
          </a:p>
        </p:txBody>
      </p:sp>
      <p:sp>
        <p:nvSpPr>
          <p:cNvPr id="37" name="Google Shape;37;gdb83d23feb_1_3"/>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38" name="Google Shape;38;gdb83d23feb_1_3"/>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Starter</a:t>
            </a:r>
            <a:endParaRPr b="0" i="0" sz="1400" u="none" cap="none" strike="noStrike">
              <a:solidFill>
                <a:srgbClr val="666666"/>
              </a:solidFill>
              <a:latin typeface="Arial"/>
              <a:ea typeface="Arial"/>
              <a:cs typeface="Arial"/>
              <a:sym typeface="Arial"/>
            </a:endParaRPr>
          </a:p>
        </p:txBody>
      </p:sp>
      <p:sp>
        <p:nvSpPr>
          <p:cNvPr id="39" name="Google Shape;39;gdb83d23feb_1_3"/>
          <p:cNvSpPr txBox="1"/>
          <p:nvPr/>
        </p:nvSpPr>
        <p:spPr>
          <a:xfrm>
            <a:off x="415775" y="1289050"/>
            <a:ext cx="7736700" cy="3538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en-GB" sz="1800">
                <a:solidFill>
                  <a:srgbClr val="434343"/>
                </a:solidFill>
              </a:rPr>
              <a:t>Decomposition is the process of breaking things down into manageable chunks.  It can apply to any activity in life and is something that we all do every day of our lives.</a:t>
            </a:r>
            <a:endParaRPr sz="1800">
              <a:solidFill>
                <a:srgbClr val="434343"/>
              </a:solidFill>
            </a:endParaRPr>
          </a:p>
          <a:p>
            <a:pPr indent="0" lvl="0" marL="0" marR="0" rtl="0" algn="l">
              <a:lnSpc>
                <a:spcPct val="100000"/>
              </a:lnSpc>
              <a:spcBef>
                <a:spcPts val="0"/>
              </a:spcBef>
              <a:spcAft>
                <a:spcPts val="0"/>
              </a:spcAft>
              <a:buClr>
                <a:srgbClr val="000000"/>
              </a:buClr>
              <a:buSzPts val="1400"/>
              <a:buFont typeface="Arial"/>
              <a:buNone/>
            </a:pPr>
            <a:r>
              <a:t/>
            </a:r>
            <a:endParaRPr sz="1800">
              <a:solidFill>
                <a:srgbClr val="434343"/>
              </a:solidFill>
            </a:endParaRPr>
          </a:p>
          <a:p>
            <a:pPr indent="0" lvl="0" marL="0" marR="0" rtl="0" algn="l">
              <a:lnSpc>
                <a:spcPct val="100000"/>
              </a:lnSpc>
              <a:spcBef>
                <a:spcPts val="0"/>
              </a:spcBef>
              <a:spcAft>
                <a:spcPts val="0"/>
              </a:spcAft>
              <a:buClr>
                <a:srgbClr val="000000"/>
              </a:buClr>
              <a:buSzPts val="1400"/>
              <a:buFont typeface="Arial"/>
              <a:buNone/>
            </a:pPr>
            <a:r>
              <a:rPr lang="en-GB" sz="1800">
                <a:solidFill>
                  <a:srgbClr val="434343"/>
                </a:solidFill>
              </a:rPr>
              <a:t>Complete the starter worksheet listing what different steps might be in each activity.</a:t>
            </a:r>
            <a:endParaRPr sz="1800">
              <a:solidFill>
                <a:srgbClr val="434343"/>
              </a:solidFill>
            </a:endParaRPr>
          </a:p>
          <a:p>
            <a:pPr indent="0" lvl="0" marL="0" marR="0" rtl="0" algn="l">
              <a:lnSpc>
                <a:spcPct val="100000"/>
              </a:lnSpc>
              <a:spcBef>
                <a:spcPts val="0"/>
              </a:spcBef>
              <a:spcAft>
                <a:spcPts val="0"/>
              </a:spcAft>
              <a:buClr>
                <a:srgbClr val="000000"/>
              </a:buClr>
              <a:buSzPts val="1400"/>
              <a:buFont typeface="Arial"/>
              <a:buNone/>
            </a:pPr>
            <a:r>
              <a:t/>
            </a:r>
            <a:endParaRPr sz="1800">
              <a:solidFill>
                <a:srgbClr val="434343"/>
              </a:solidFill>
            </a:endParaRPr>
          </a:p>
          <a:p>
            <a:pPr indent="0" lvl="0" marL="0" marR="0" rtl="0" algn="l">
              <a:lnSpc>
                <a:spcPct val="100000"/>
              </a:lnSpc>
              <a:spcBef>
                <a:spcPts val="0"/>
              </a:spcBef>
              <a:spcAft>
                <a:spcPts val="0"/>
              </a:spcAft>
              <a:buClr>
                <a:srgbClr val="000000"/>
              </a:buClr>
              <a:buSzPts val="1400"/>
              <a:buFont typeface="Arial"/>
              <a:buNone/>
            </a:pPr>
            <a:r>
              <a:rPr lang="en-GB" sz="1800">
                <a:solidFill>
                  <a:srgbClr val="434343"/>
                </a:solidFill>
              </a:rPr>
              <a:t>Your answers won’t be the same as anyone </a:t>
            </a:r>
            <a:r>
              <a:rPr lang="en-GB" sz="1800">
                <a:solidFill>
                  <a:srgbClr val="434343"/>
                </a:solidFill>
              </a:rPr>
              <a:t>else's</a:t>
            </a:r>
            <a:r>
              <a:rPr lang="en-GB" sz="1800">
                <a:solidFill>
                  <a:srgbClr val="434343"/>
                </a:solidFill>
              </a:rPr>
              <a:t>.</a:t>
            </a:r>
            <a:endParaRPr sz="1800">
              <a:solidFill>
                <a:srgbClr val="434343"/>
              </a:solidFill>
            </a:endParaRPr>
          </a:p>
        </p:txBody>
      </p:sp>
      <p:pic>
        <p:nvPicPr>
          <p:cNvPr id="40" name="Google Shape;40;gdb83d23feb_1_3"/>
          <p:cNvPicPr preferRelativeResize="0"/>
          <p:nvPr/>
        </p:nvPicPr>
        <p:blipFill>
          <a:blip r:embed="rId3">
            <a:alphaModFix/>
          </a:blip>
          <a:stretch>
            <a:fillRect/>
          </a:stretch>
        </p:blipFill>
        <p:spPr>
          <a:xfrm>
            <a:off x="7381676" y="2940575"/>
            <a:ext cx="1354050" cy="18167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9">
                                            <p:txEl>
                                              <p:pRg end="0" st="0"/>
                                            </p:txEl>
                                          </p:spTgt>
                                        </p:tgtEl>
                                        <p:attrNameLst>
                                          <p:attrName>style.visibility</p:attrName>
                                        </p:attrNameLst>
                                      </p:cBhvr>
                                      <p:to>
                                        <p:strVal val="visible"/>
                                      </p:to>
                                    </p:set>
                                    <p:animEffect filter="fade" transition="in">
                                      <p:cBhvr>
                                        <p:cTn dur="1000"/>
                                        <p:tgtEl>
                                          <p:spTgt spid="3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9">
                                            <p:txEl>
                                              <p:pRg end="1" st="1"/>
                                            </p:txEl>
                                          </p:spTgt>
                                        </p:tgtEl>
                                        <p:attrNameLst>
                                          <p:attrName>style.visibility</p:attrName>
                                        </p:attrNameLst>
                                      </p:cBhvr>
                                      <p:to>
                                        <p:strVal val="visible"/>
                                      </p:to>
                                    </p:set>
                                    <p:animEffect filter="fade" transition="in">
                                      <p:cBhvr>
                                        <p:cTn dur="1000"/>
                                        <p:tgtEl>
                                          <p:spTgt spid="3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9">
                                            <p:txEl>
                                              <p:pRg end="2" st="2"/>
                                            </p:txEl>
                                          </p:spTgt>
                                        </p:tgtEl>
                                        <p:attrNameLst>
                                          <p:attrName>style.visibility</p:attrName>
                                        </p:attrNameLst>
                                      </p:cBhvr>
                                      <p:to>
                                        <p:strVal val="visible"/>
                                      </p:to>
                                    </p:set>
                                    <p:animEffect filter="fade" transition="in">
                                      <p:cBhvr>
                                        <p:cTn dur="1000"/>
                                        <p:tgtEl>
                                          <p:spTgt spid="3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9">
                                            <p:txEl>
                                              <p:pRg end="3" st="3"/>
                                            </p:txEl>
                                          </p:spTgt>
                                        </p:tgtEl>
                                        <p:attrNameLst>
                                          <p:attrName>style.visibility</p:attrName>
                                        </p:attrNameLst>
                                      </p:cBhvr>
                                      <p:to>
                                        <p:strVal val="visible"/>
                                      </p:to>
                                    </p:set>
                                    <p:animEffect filter="fade" transition="in">
                                      <p:cBhvr>
                                        <p:cTn dur="1000"/>
                                        <p:tgtEl>
                                          <p:spTgt spid="39">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9">
                                            <p:txEl>
                                              <p:pRg end="4" st="4"/>
                                            </p:txEl>
                                          </p:spTgt>
                                        </p:tgtEl>
                                        <p:attrNameLst>
                                          <p:attrName>style.visibility</p:attrName>
                                        </p:attrNameLst>
                                      </p:cBhvr>
                                      <p:to>
                                        <p:strVal val="visible"/>
                                      </p:to>
                                    </p:set>
                                    <p:animEffect filter="fade" transition="in">
                                      <p:cBhvr>
                                        <p:cTn dur="1000"/>
                                        <p:tgtEl>
                                          <p:spTgt spid="39">
                                            <p:txEl>
                                              <p:pRg end="4" st="4"/>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 name="Shape 44"/>
        <p:cNvGrpSpPr/>
        <p:nvPr/>
      </p:nvGrpSpPr>
      <p:grpSpPr>
        <a:xfrm>
          <a:off x="0" y="0"/>
          <a:ext cx="0" cy="0"/>
          <a:chOff x="0" y="0"/>
          <a:chExt cx="0" cy="0"/>
        </a:xfrm>
      </p:grpSpPr>
      <p:sp>
        <p:nvSpPr>
          <p:cNvPr id="45" name="Google Shape;45;p2"/>
          <p:cNvSpPr txBox="1"/>
          <p:nvPr>
            <p:ph idx="1" type="body"/>
          </p:nvPr>
        </p:nvSpPr>
        <p:spPr>
          <a:xfrm>
            <a:off x="310950" y="1368000"/>
            <a:ext cx="8522100" cy="29091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rgbClr val="434343"/>
              </a:buClr>
              <a:buSzPts val="1800"/>
              <a:buAutoNum type="arabicPeriod"/>
            </a:pPr>
            <a:r>
              <a:rPr lang="en-GB">
                <a:solidFill>
                  <a:srgbClr val="434343"/>
                </a:solidFill>
              </a:rPr>
              <a:t>To successfully set up a micro:bit/intelligent cooling fan circuit and flash code to the micro:bit</a:t>
            </a:r>
            <a:endParaRPr>
              <a:solidFill>
                <a:srgbClr val="434343"/>
              </a:solidFill>
            </a:endParaRPr>
          </a:p>
          <a:p>
            <a:pPr indent="-342900" lvl="0" marL="457200" rtl="0" algn="l">
              <a:lnSpc>
                <a:spcPct val="115000"/>
              </a:lnSpc>
              <a:spcBef>
                <a:spcPts val="0"/>
              </a:spcBef>
              <a:spcAft>
                <a:spcPts val="0"/>
              </a:spcAft>
              <a:buClr>
                <a:srgbClr val="434343"/>
              </a:buClr>
              <a:buSzPts val="1800"/>
              <a:buAutoNum type="arabicPeriod"/>
            </a:pPr>
            <a:r>
              <a:rPr lang="en-GB">
                <a:solidFill>
                  <a:srgbClr val="434343"/>
                </a:solidFill>
              </a:rPr>
              <a:t>To be able to read and interpret a program containing user defined functions</a:t>
            </a:r>
            <a:endParaRPr>
              <a:solidFill>
                <a:srgbClr val="434343"/>
              </a:solidFill>
            </a:endParaRPr>
          </a:p>
          <a:p>
            <a:pPr indent="-342900" lvl="0" marL="457200" rtl="0" algn="l">
              <a:lnSpc>
                <a:spcPct val="115000"/>
              </a:lnSpc>
              <a:spcBef>
                <a:spcPts val="0"/>
              </a:spcBef>
              <a:spcAft>
                <a:spcPts val="0"/>
              </a:spcAft>
              <a:buClr>
                <a:srgbClr val="434343"/>
              </a:buClr>
              <a:buSzPts val="1800"/>
              <a:buAutoNum type="arabicPeriod"/>
            </a:pPr>
            <a:r>
              <a:rPr lang="en-GB">
                <a:solidFill>
                  <a:srgbClr val="434343"/>
                </a:solidFill>
              </a:rPr>
              <a:t>To understand the purpose of decomposition</a:t>
            </a:r>
            <a:endParaRPr>
              <a:solidFill>
                <a:srgbClr val="434343"/>
              </a:solidFill>
            </a:endParaRPr>
          </a:p>
          <a:p>
            <a:pPr indent="-342900" lvl="0" marL="457200" rtl="0" algn="l">
              <a:lnSpc>
                <a:spcPct val="115000"/>
              </a:lnSpc>
              <a:spcBef>
                <a:spcPts val="0"/>
              </a:spcBef>
              <a:spcAft>
                <a:spcPts val="0"/>
              </a:spcAft>
              <a:buClr>
                <a:srgbClr val="434343"/>
              </a:buClr>
              <a:buSzPts val="1800"/>
              <a:buAutoNum type="arabicPeriod"/>
            </a:pPr>
            <a:r>
              <a:rPr lang="en-GB">
                <a:solidFill>
                  <a:srgbClr val="434343"/>
                </a:solidFill>
              </a:rPr>
              <a:t>To successfully apply decomposition to a range of problems</a:t>
            </a:r>
            <a:endParaRPr>
              <a:solidFill>
                <a:srgbClr val="434343"/>
              </a:solidFill>
            </a:endParaRPr>
          </a:p>
          <a:p>
            <a:pPr indent="0" lvl="0" marL="457200" rtl="0" algn="l">
              <a:lnSpc>
                <a:spcPct val="115000"/>
              </a:lnSpc>
              <a:spcBef>
                <a:spcPts val="0"/>
              </a:spcBef>
              <a:spcAft>
                <a:spcPts val="0"/>
              </a:spcAft>
              <a:buSzPts val="1800"/>
              <a:buNone/>
            </a:pPr>
            <a:r>
              <a:t/>
            </a:r>
            <a:endParaRPr>
              <a:solidFill>
                <a:srgbClr val="434343"/>
              </a:solidFill>
            </a:endParaRPr>
          </a:p>
          <a:p>
            <a:pPr indent="0" lvl="0" marL="0" rtl="0" algn="l">
              <a:lnSpc>
                <a:spcPct val="115000"/>
              </a:lnSpc>
              <a:spcBef>
                <a:spcPts val="1600"/>
              </a:spcBef>
              <a:spcAft>
                <a:spcPts val="1600"/>
              </a:spcAft>
              <a:buSzPts val="1800"/>
              <a:buNone/>
            </a:pPr>
            <a:r>
              <a:t/>
            </a:r>
            <a:endParaRPr>
              <a:solidFill>
                <a:srgbClr val="434343"/>
              </a:solidFill>
              <a:latin typeface="Arial"/>
              <a:ea typeface="Arial"/>
              <a:cs typeface="Arial"/>
              <a:sym typeface="Arial"/>
            </a:endParaRPr>
          </a:p>
        </p:txBody>
      </p:sp>
      <p:sp>
        <p:nvSpPr>
          <p:cNvPr id="46" name="Google Shape;46;p2"/>
          <p:cNvSpPr txBox="1"/>
          <p:nvPr>
            <p:ph type="title"/>
          </p:nvPr>
        </p:nvSpPr>
        <p:spPr>
          <a:xfrm>
            <a:off x="145850" y="31115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sz="2400"/>
              <a:t>Lesson Objectives:</a:t>
            </a:r>
            <a:endParaRPr sz="2400"/>
          </a:p>
        </p:txBody>
      </p:sp>
      <p:sp>
        <p:nvSpPr>
          <p:cNvPr id="47" name="Google Shape;47;p2"/>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 name="Shape 51"/>
        <p:cNvGrpSpPr/>
        <p:nvPr/>
      </p:nvGrpSpPr>
      <p:grpSpPr>
        <a:xfrm>
          <a:off x="0" y="0"/>
          <a:ext cx="0" cy="0"/>
          <a:chOff x="0" y="0"/>
          <a:chExt cx="0" cy="0"/>
        </a:xfrm>
      </p:grpSpPr>
      <p:sp>
        <p:nvSpPr>
          <p:cNvPr id="52" name="Google Shape;52;gf9b38e1535_0_0"/>
          <p:cNvSpPr txBox="1"/>
          <p:nvPr>
            <p:ph type="title"/>
          </p:nvPr>
        </p:nvSpPr>
        <p:spPr>
          <a:xfrm>
            <a:off x="146350" y="310900"/>
            <a:ext cx="8522100" cy="706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GB"/>
              <a:t>How do you eat an elephant?</a:t>
            </a:r>
            <a:endParaRPr/>
          </a:p>
        </p:txBody>
      </p:sp>
      <p:sp>
        <p:nvSpPr>
          <p:cNvPr id="53" name="Google Shape;53;gf9b38e1535_0_0"/>
          <p:cNvSpPr txBox="1"/>
          <p:nvPr>
            <p:ph idx="12" type="sldNum"/>
          </p:nvPr>
        </p:nvSpPr>
        <p:spPr>
          <a:xfrm>
            <a:off x="8832200" y="4829300"/>
            <a:ext cx="311700" cy="314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800"/>
              <a:buFont typeface="Arial"/>
              <a:buNone/>
            </a:pPr>
            <a:fld id="{00000000-1234-1234-1234-123412341234}" type="slidenum">
              <a:rPr lang="en-GB"/>
              <a:t>‹#›</a:t>
            </a:fld>
            <a:endParaRPr/>
          </a:p>
        </p:txBody>
      </p:sp>
      <p:pic>
        <p:nvPicPr>
          <p:cNvPr id="54" name="Google Shape;54;gf9b38e1535_0_0"/>
          <p:cNvPicPr preferRelativeResize="0"/>
          <p:nvPr/>
        </p:nvPicPr>
        <p:blipFill>
          <a:blip r:embed="rId3">
            <a:alphaModFix/>
          </a:blip>
          <a:stretch>
            <a:fillRect/>
          </a:stretch>
        </p:blipFill>
        <p:spPr>
          <a:xfrm>
            <a:off x="2311450" y="1017600"/>
            <a:ext cx="3881950" cy="3706025"/>
          </a:xfrm>
          <a:prstGeom prst="rect">
            <a:avLst/>
          </a:prstGeom>
          <a:noFill/>
          <a:ln>
            <a:noFill/>
          </a:ln>
        </p:spPr>
      </p:pic>
      <p:pic>
        <p:nvPicPr>
          <p:cNvPr id="55" name="Google Shape;55;gf9b38e1535_0_0"/>
          <p:cNvPicPr preferRelativeResize="0"/>
          <p:nvPr/>
        </p:nvPicPr>
        <p:blipFill>
          <a:blip r:embed="rId4">
            <a:alphaModFix/>
          </a:blip>
          <a:stretch>
            <a:fillRect/>
          </a:stretch>
        </p:blipFill>
        <p:spPr>
          <a:xfrm>
            <a:off x="968275" y="1634671"/>
            <a:ext cx="693300" cy="930226"/>
          </a:xfrm>
          <a:prstGeom prst="rect">
            <a:avLst/>
          </a:prstGeom>
          <a:noFill/>
          <a:ln>
            <a:noFill/>
          </a:ln>
        </p:spPr>
      </p:pic>
      <p:sp>
        <p:nvSpPr>
          <p:cNvPr id="56" name="Google Shape;56;gf9b38e1535_0_0"/>
          <p:cNvSpPr txBox="1"/>
          <p:nvPr/>
        </p:nvSpPr>
        <p:spPr>
          <a:xfrm>
            <a:off x="6486650" y="1499325"/>
            <a:ext cx="22698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rgbClr val="666666"/>
                </a:solidFill>
              </a:rPr>
              <a:t>One bite at a time!</a:t>
            </a:r>
            <a:endParaRPr b="1" sz="1800">
              <a:solidFill>
                <a:srgbClr val="666666"/>
              </a:solidFill>
            </a:endParaRPr>
          </a:p>
        </p:txBody>
      </p:sp>
      <p:sp>
        <p:nvSpPr>
          <p:cNvPr id="57" name="Google Shape;57;gf9b38e1535_0_0"/>
          <p:cNvSpPr txBox="1"/>
          <p:nvPr/>
        </p:nvSpPr>
        <p:spPr>
          <a:xfrm>
            <a:off x="6361700" y="2442650"/>
            <a:ext cx="2644500" cy="2277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700"/>
              <a:t>This is what we mean by </a:t>
            </a:r>
            <a:r>
              <a:rPr b="1" lang="en-GB" sz="1700"/>
              <a:t>decomposition</a:t>
            </a:r>
            <a:r>
              <a:rPr lang="en-GB" sz="1700"/>
              <a:t>.  Breaking big or complex problems up into bite-sized chunks.  In programming this can be achieved by using </a:t>
            </a:r>
            <a:r>
              <a:rPr b="1" lang="en-GB" sz="1700"/>
              <a:t>functions</a:t>
            </a:r>
            <a:r>
              <a:rPr lang="en-GB" sz="1700"/>
              <a:t>.</a:t>
            </a:r>
            <a:endParaRPr sz="1700"/>
          </a:p>
        </p:txBody>
      </p:sp>
      <p:sp>
        <p:nvSpPr>
          <p:cNvPr id="58" name="Google Shape;58;gf9b38e1535_0_0"/>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lang="en-GB" sz="1400">
                <a:latin typeface="Arial"/>
                <a:ea typeface="Arial"/>
                <a:cs typeface="Arial"/>
                <a:sym typeface="Arial"/>
              </a:rPr>
              <a:t>Activity 1</a:t>
            </a:r>
            <a:endParaRPr b="0" i="0" sz="1400" u="none" cap="none" strike="noStrike">
              <a:solidFill>
                <a:srgbClr val="666666"/>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5"/>
                                        </p:tgtEl>
                                        <p:attrNameLst>
                                          <p:attrName>style.visibility</p:attrName>
                                        </p:attrNameLst>
                                      </p:cBhvr>
                                      <p:to>
                                        <p:strVal val="visible"/>
                                      </p:to>
                                    </p:set>
                                    <p:animEffect filter="fade" transition="in">
                                      <p:cBhvr>
                                        <p:cTn dur="1000"/>
                                        <p:tgtEl>
                                          <p:spTgt spid="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4"/>
                                        </p:tgtEl>
                                        <p:attrNameLst>
                                          <p:attrName>style.visibility</p:attrName>
                                        </p:attrNameLst>
                                      </p:cBhvr>
                                      <p:to>
                                        <p:strVal val="visible"/>
                                      </p:to>
                                    </p:set>
                                    <p:animEffect filter="fade" transition="in">
                                      <p:cBhvr>
                                        <p:cTn dur="1000"/>
                                        <p:tgtEl>
                                          <p:spTgt spid="5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6"/>
                                        </p:tgtEl>
                                        <p:attrNameLst>
                                          <p:attrName>style.visibility</p:attrName>
                                        </p:attrNameLst>
                                      </p:cBhvr>
                                      <p:to>
                                        <p:strVal val="visible"/>
                                      </p:to>
                                    </p:set>
                                    <p:animEffect filter="fade" transition="in">
                                      <p:cBhvr>
                                        <p:cTn dur="1000"/>
                                        <p:tgtEl>
                                          <p:spTgt spid="5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7"/>
                                        </p:tgtEl>
                                        <p:attrNameLst>
                                          <p:attrName>style.visibility</p:attrName>
                                        </p:attrNameLst>
                                      </p:cBhvr>
                                      <p:to>
                                        <p:strVal val="visible"/>
                                      </p:to>
                                    </p:set>
                                    <p:animEffect filter="fade" transition="in">
                                      <p:cBhvr>
                                        <p:cTn dur="1000"/>
                                        <p:tgtEl>
                                          <p:spTgt spid="5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6"/>
          <p:cNvSpPr txBox="1"/>
          <p:nvPr>
            <p:ph type="title"/>
          </p:nvPr>
        </p:nvSpPr>
        <p:spPr>
          <a:xfrm>
            <a:off x="155100" y="374963"/>
            <a:ext cx="88338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Predict: students view code and attempt overview code conversation</a:t>
            </a:r>
            <a:endParaRPr/>
          </a:p>
        </p:txBody>
      </p:sp>
      <p:sp>
        <p:nvSpPr>
          <p:cNvPr id="64" name="Google Shape;64;p6"/>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65" name="Google Shape;65;p6"/>
          <p:cNvSpPr txBox="1"/>
          <p:nvPr/>
        </p:nvSpPr>
        <p:spPr>
          <a:xfrm>
            <a:off x="311400" y="1017600"/>
            <a:ext cx="8521200" cy="3810000"/>
          </a:xfrm>
          <a:prstGeom prst="rect">
            <a:avLst/>
          </a:prstGeom>
          <a:noFill/>
          <a:ln>
            <a:noFill/>
          </a:ln>
        </p:spPr>
        <p:txBody>
          <a:bodyPr anchorCtr="0" anchor="t" bIns="91425" lIns="91425" spcFirstLastPara="1" rIns="91425" wrap="square" tIns="91425">
            <a:noAutofit/>
          </a:bodyPr>
          <a:lstStyle/>
          <a:p>
            <a:pPr indent="0" lvl="0" marL="0" rtl="0" algn="l">
              <a:lnSpc>
                <a:spcPct val="136363"/>
              </a:lnSpc>
              <a:spcBef>
                <a:spcPts val="0"/>
              </a:spcBef>
              <a:spcAft>
                <a:spcPts val="0"/>
              </a:spcAft>
              <a:buClr>
                <a:srgbClr val="000000"/>
              </a:buClr>
              <a:buSzPts val="1800"/>
              <a:buFont typeface="Arial"/>
              <a:buNone/>
            </a:pPr>
            <a:r>
              <a:rPr lang="en-GB" sz="1800">
                <a:solidFill>
                  <a:srgbClr val="434343"/>
                </a:solidFill>
              </a:rPr>
              <a:t>In the previous lesson we looked at what the whole program was doing:</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434343"/>
                </a:solidFill>
              </a:rPr>
              <a:t>The intelligent cooling fan turns on if the ambient temperature is warm and the solar store is more than half full, then off if the temperature is cold or the solar store is not full enough.  In addition the program puts a message on the micro:bit which says YES when the fan is on and NO when the fan is off. Buttons A and B are provided for an override that allows you to request the fan manually.  B overrides and A cancels the override.</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p:txBody>
      </p:sp>
      <p:sp>
        <p:nvSpPr>
          <p:cNvPr id="66" name="Google Shape;66;p6"/>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666666"/>
              </a:buClr>
              <a:buSzPts val="1800"/>
              <a:buFont typeface="Quicksand"/>
              <a:buNone/>
            </a:pPr>
            <a:r>
              <a:rPr lang="en-GB" sz="1400">
                <a:latin typeface="Arial"/>
                <a:ea typeface="Arial"/>
                <a:cs typeface="Arial"/>
                <a:sym typeface="Arial"/>
              </a:rPr>
              <a:t>Activity 1</a:t>
            </a:r>
            <a:endParaRPr sz="1400">
              <a:latin typeface="Arial"/>
              <a:ea typeface="Arial"/>
              <a:cs typeface="Arial"/>
              <a:sym typeface="Arial"/>
            </a:endParaRPr>
          </a:p>
          <a:p>
            <a:pPr indent="0" lvl="0" marL="0" marR="0" rtl="0" algn="l">
              <a:lnSpc>
                <a:spcPct val="115000"/>
              </a:lnSpc>
              <a:spcBef>
                <a:spcPts val="1600"/>
              </a:spcBef>
              <a:spcAft>
                <a:spcPts val="1600"/>
              </a:spcAft>
              <a:buClr>
                <a:srgbClr val="666666"/>
              </a:buClr>
              <a:buSzPts val="1800"/>
              <a:buFont typeface="Quicksand"/>
              <a:buNone/>
            </a:pPr>
            <a:r>
              <a:t/>
            </a:r>
            <a:endParaRPr sz="1400">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5">
                                            <p:txEl>
                                              <p:pRg end="0" st="0"/>
                                            </p:txEl>
                                          </p:spTgt>
                                        </p:tgtEl>
                                        <p:attrNameLst>
                                          <p:attrName>style.visibility</p:attrName>
                                        </p:attrNameLst>
                                      </p:cBhvr>
                                      <p:to>
                                        <p:strVal val="visible"/>
                                      </p:to>
                                    </p:set>
                                    <p:animEffect filter="fade" transition="in">
                                      <p:cBhvr>
                                        <p:cTn dur="1000"/>
                                        <p:tgtEl>
                                          <p:spTgt spid="6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5">
                                            <p:txEl>
                                              <p:pRg end="1" st="1"/>
                                            </p:txEl>
                                          </p:spTgt>
                                        </p:tgtEl>
                                        <p:attrNameLst>
                                          <p:attrName>style.visibility</p:attrName>
                                        </p:attrNameLst>
                                      </p:cBhvr>
                                      <p:to>
                                        <p:strVal val="visible"/>
                                      </p:to>
                                    </p:set>
                                    <p:animEffect filter="fade" transition="in">
                                      <p:cBhvr>
                                        <p:cTn dur="1000"/>
                                        <p:tgtEl>
                                          <p:spTgt spid="6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5">
                                            <p:txEl>
                                              <p:pRg end="2" st="2"/>
                                            </p:txEl>
                                          </p:spTgt>
                                        </p:tgtEl>
                                        <p:attrNameLst>
                                          <p:attrName>style.visibility</p:attrName>
                                        </p:attrNameLst>
                                      </p:cBhvr>
                                      <p:to>
                                        <p:strVal val="visible"/>
                                      </p:to>
                                    </p:set>
                                    <p:animEffect filter="fade" transition="in">
                                      <p:cBhvr>
                                        <p:cTn dur="1000"/>
                                        <p:tgtEl>
                                          <p:spTgt spid="65">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5">
                                            <p:txEl>
                                              <p:pRg end="3" st="3"/>
                                            </p:txEl>
                                          </p:spTgt>
                                        </p:tgtEl>
                                        <p:attrNameLst>
                                          <p:attrName>style.visibility</p:attrName>
                                        </p:attrNameLst>
                                      </p:cBhvr>
                                      <p:to>
                                        <p:strVal val="visible"/>
                                      </p:to>
                                    </p:set>
                                    <p:animEffect filter="fade" transition="in">
                                      <p:cBhvr>
                                        <p:cTn dur="1000"/>
                                        <p:tgtEl>
                                          <p:spTgt spid="65">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5">
                                            <p:txEl>
                                              <p:pRg end="4" st="4"/>
                                            </p:txEl>
                                          </p:spTgt>
                                        </p:tgtEl>
                                        <p:attrNameLst>
                                          <p:attrName>style.visibility</p:attrName>
                                        </p:attrNameLst>
                                      </p:cBhvr>
                                      <p:to>
                                        <p:strVal val="visible"/>
                                      </p:to>
                                    </p:set>
                                    <p:animEffect filter="fade" transition="in">
                                      <p:cBhvr>
                                        <p:cTn dur="1000"/>
                                        <p:tgtEl>
                                          <p:spTgt spid="65">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5">
                                            <p:txEl>
                                              <p:pRg end="5" st="5"/>
                                            </p:txEl>
                                          </p:spTgt>
                                        </p:tgtEl>
                                        <p:attrNameLst>
                                          <p:attrName>style.visibility</p:attrName>
                                        </p:attrNameLst>
                                      </p:cBhvr>
                                      <p:to>
                                        <p:strVal val="visible"/>
                                      </p:to>
                                    </p:set>
                                    <p:animEffect filter="fade" transition="in">
                                      <p:cBhvr>
                                        <p:cTn dur="1000"/>
                                        <p:tgtEl>
                                          <p:spTgt spid="65">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5">
                                            <p:txEl>
                                              <p:pRg end="6" st="6"/>
                                            </p:txEl>
                                          </p:spTgt>
                                        </p:tgtEl>
                                        <p:attrNameLst>
                                          <p:attrName>style.visibility</p:attrName>
                                        </p:attrNameLst>
                                      </p:cBhvr>
                                      <p:to>
                                        <p:strVal val="visible"/>
                                      </p:to>
                                    </p:set>
                                    <p:animEffect filter="fade" transition="in">
                                      <p:cBhvr>
                                        <p:cTn dur="1000"/>
                                        <p:tgtEl>
                                          <p:spTgt spid="65">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gf9b38e157c_0_0"/>
          <p:cNvSpPr txBox="1"/>
          <p:nvPr>
            <p:ph type="title"/>
          </p:nvPr>
        </p:nvSpPr>
        <p:spPr>
          <a:xfrm>
            <a:off x="146350" y="310900"/>
            <a:ext cx="8522100" cy="706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GB"/>
              <a:t>From what you know about the intelligent cooling fan how has it been broken up into bite-sized chunks? (Work with a partner)</a:t>
            </a:r>
            <a:endParaRPr/>
          </a:p>
        </p:txBody>
      </p:sp>
      <p:sp>
        <p:nvSpPr>
          <p:cNvPr id="72" name="Google Shape;72;gf9b38e157c_0_0"/>
          <p:cNvSpPr txBox="1"/>
          <p:nvPr>
            <p:ph idx="12" type="sldNum"/>
          </p:nvPr>
        </p:nvSpPr>
        <p:spPr>
          <a:xfrm>
            <a:off x="8832200" y="4829300"/>
            <a:ext cx="311700" cy="314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800"/>
              <a:buFont typeface="Arial"/>
              <a:buNone/>
            </a:pPr>
            <a:fld id="{00000000-1234-1234-1234-123412341234}" type="slidenum">
              <a:rPr lang="en-GB"/>
              <a:t>‹#›</a:t>
            </a:fld>
            <a:endParaRPr/>
          </a:p>
        </p:txBody>
      </p:sp>
      <p:sp>
        <p:nvSpPr>
          <p:cNvPr id="73" name="Google Shape;73;gf9b38e157c_0_0"/>
          <p:cNvSpPr txBox="1"/>
          <p:nvPr/>
        </p:nvSpPr>
        <p:spPr>
          <a:xfrm>
            <a:off x="757250" y="1170775"/>
            <a:ext cx="13044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t>Put a message on micro:bit when fan on</a:t>
            </a:r>
            <a:endParaRPr/>
          </a:p>
        </p:txBody>
      </p:sp>
      <p:sp>
        <p:nvSpPr>
          <p:cNvPr id="74" name="Google Shape;74;gf9b38e157c_0_0"/>
          <p:cNvSpPr txBox="1"/>
          <p:nvPr/>
        </p:nvSpPr>
        <p:spPr>
          <a:xfrm>
            <a:off x="2481900" y="3585575"/>
            <a:ext cx="843300" cy="1477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t>Turn fan off automatically if not needed</a:t>
            </a:r>
            <a:endParaRPr/>
          </a:p>
        </p:txBody>
      </p:sp>
      <p:sp>
        <p:nvSpPr>
          <p:cNvPr id="75" name="Google Shape;75;gf9b38e157c_0_0"/>
          <p:cNvSpPr txBox="1"/>
          <p:nvPr/>
        </p:nvSpPr>
        <p:spPr>
          <a:xfrm>
            <a:off x="967375" y="3130300"/>
            <a:ext cx="843300" cy="1262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t>Turn fan on automatically if needed</a:t>
            </a:r>
            <a:endParaRPr/>
          </a:p>
        </p:txBody>
      </p:sp>
      <p:sp>
        <p:nvSpPr>
          <p:cNvPr id="76" name="Google Shape;76;gf9b38e157c_0_0"/>
          <p:cNvSpPr txBox="1"/>
          <p:nvPr/>
        </p:nvSpPr>
        <p:spPr>
          <a:xfrm>
            <a:off x="6930650" y="2215900"/>
            <a:ext cx="13044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t>Set an acceptable HOT temperature</a:t>
            </a:r>
            <a:endParaRPr/>
          </a:p>
        </p:txBody>
      </p:sp>
      <p:sp>
        <p:nvSpPr>
          <p:cNvPr id="77" name="Google Shape;77;gf9b38e157c_0_0"/>
          <p:cNvSpPr txBox="1"/>
          <p:nvPr/>
        </p:nvSpPr>
        <p:spPr>
          <a:xfrm>
            <a:off x="5208900" y="3459700"/>
            <a:ext cx="8433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t>Override the sensor loop</a:t>
            </a:r>
            <a:endParaRPr/>
          </a:p>
        </p:txBody>
      </p:sp>
      <p:sp>
        <p:nvSpPr>
          <p:cNvPr id="78" name="Google Shape;78;gf9b38e157c_0_0"/>
          <p:cNvSpPr txBox="1"/>
          <p:nvPr/>
        </p:nvSpPr>
        <p:spPr>
          <a:xfrm>
            <a:off x="4150338" y="3130300"/>
            <a:ext cx="8433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t>Decide if fan is needed</a:t>
            </a:r>
            <a:endParaRPr/>
          </a:p>
        </p:txBody>
      </p:sp>
      <p:sp>
        <p:nvSpPr>
          <p:cNvPr id="79" name="Google Shape;79;gf9b38e157c_0_0"/>
          <p:cNvSpPr txBox="1"/>
          <p:nvPr/>
        </p:nvSpPr>
        <p:spPr>
          <a:xfrm>
            <a:off x="4836150" y="2045050"/>
            <a:ext cx="15048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t>Take a temperature reading</a:t>
            </a:r>
            <a:endParaRPr/>
          </a:p>
        </p:txBody>
      </p:sp>
      <p:sp>
        <p:nvSpPr>
          <p:cNvPr id="80" name="Google Shape;80;gf9b38e157c_0_0"/>
          <p:cNvSpPr txBox="1"/>
          <p:nvPr/>
        </p:nvSpPr>
        <p:spPr>
          <a:xfrm>
            <a:off x="2946753" y="1615100"/>
            <a:ext cx="10332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t>Decide if fan is not needed</a:t>
            </a:r>
            <a:endParaRPr/>
          </a:p>
        </p:txBody>
      </p:sp>
      <p:sp>
        <p:nvSpPr>
          <p:cNvPr id="81" name="Google Shape;81;gf9b38e157c_0_0"/>
          <p:cNvSpPr txBox="1"/>
          <p:nvPr/>
        </p:nvSpPr>
        <p:spPr>
          <a:xfrm>
            <a:off x="5820275" y="915250"/>
            <a:ext cx="13044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t>Set an acceptable COLD temperature</a:t>
            </a:r>
            <a:endParaRPr/>
          </a:p>
        </p:txBody>
      </p:sp>
      <p:sp>
        <p:nvSpPr>
          <p:cNvPr id="82" name="Google Shape;82;gf9b38e157c_0_0"/>
          <p:cNvSpPr txBox="1"/>
          <p:nvPr/>
        </p:nvSpPr>
        <p:spPr>
          <a:xfrm>
            <a:off x="6573750" y="3689300"/>
            <a:ext cx="13044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t>Put a message on micro:bit when fan off</a:t>
            </a:r>
            <a:endParaRPr/>
          </a:p>
        </p:txBody>
      </p:sp>
      <p:sp>
        <p:nvSpPr>
          <p:cNvPr id="83" name="Google Shape;83;gf9b38e157c_0_0"/>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lang="en-GB" sz="1400">
                <a:latin typeface="Arial"/>
                <a:ea typeface="Arial"/>
                <a:cs typeface="Arial"/>
                <a:sym typeface="Arial"/>
              </a:rPr>
              <a:t>Activity 1</a:t>
            </a:r>
            <a:endParaRPr b="0" i="0" sz="1400" u="none" cap="none" strike="noStrike">
              <a:solidFill>
                <a:srgbClr val="666666"/>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1">
                                            <p:txEl>
                                              <p:pRg end="0" st="0"/>
                                            </p:txEl>
                                          </p:spTgt>
                                        </p:tgtEl>
                                        <p:attrNameLst>
                                          <p:attrName>style.visibility</p:attrName>
                                        </p:attrNameLst>
                                      </p:cBhvr>
                                      <p:to>
                                        <p:strVal val="visible"/>
                                      </p:to>
                                    </p:set>
                                    <p:animEffect filter="fade" transition="in">
                                      <p:cBhvr>
                                        <p:cTn dur="1000"/>
                                        <p:tgtEl>
                                          <p:spTgt spid="7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3"/>
                                        </p:tgtEl>
                                        <p:attrNameLst>
                                          <p:attrName>style.visibility</p:attrName>
                                        </p:attrNameLst>
                                      </p:cBhvr>
                                      <p:to>
                                        <p:strVal val="visible"/>
                                      </p:to>
                                    </p:set>
                                    <p:animEffect filter="fade" transition="in">
                                      <p:cBhvr>
                                        <p:cTn dur="1000"/>
                                        <p:tgtEl>
                                          <p:spTgt spid="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0"/>
                                        </p:tgtEl>
                                        <p:attrNameLst>
                                          <p:attrName>style.visibility</p:attrName>
                                        </p:attrNameLst>
                                      </p:cBhvr>
                                      <p:to>
                                        <p:strVal val="visible"/>
                                      </p:to>
                                    </p:set>
                                    <p:animEffect filter="fade" transition="in">
                                      <p:cBhvr>
                                        <p:cTn dur="1000"/>
                                        <p:tgtEl>
                                          <p:spTgt spid="8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9"/>
                                        </p:tgtEl>
                                        <p:attrNameLst>
                                          <p:attrName>style.visibility</p:attrName>
                                        </p:attrNameLst>
                                      </p:cBhvr>
                                      <p:to>
                                        <p:strVal val="visible"/>
                                      </p:to>
                                    </p:set>
                                    <p:animEffect filter="fade" transition="in">
                                      <p:cBhvr>
                                        <p:cTn dur="1000"/>
                                        <p:tgtEl>
                                          <p:spTgt spid="7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
                                        </p:tgtEl>
                                        <p:attrNameLst>
                                          <p:attrName>style.visibility</p:attrName>
                                        </p:attrNameLst>
                                      </p:cBhvr>
                                      <p:to>
                                        <p:strVal val="visible"/>
                                      </p:to>
                                    </p:set>
                                    <p:animEffect filter="fade" transition="in">
                                      <p:cBhvr>
                                        <p:cTn dur="1000"/>
                                        <p:tgtEl>
                                          <p:spTgt spid="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5"/>
                                        </p:tgtEl>
                                        <p:attrNameLst>
                                          <p:attrName>style.visibility</p:attrName>
                                        </p:attrNameLst>
                                      </p:cBhvr>
                                      <p:to>
                                        <p:strVal val="visible"/>
                                      </p:to>
                                    </p:set>
                                    <p:animEffect filter="fade" transition="in">
                                      <p:cBhvr>
                                        <p:cTn dur="1000"/>
                                        <p:tgtEl>
                                          <p:spTgt spid="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4"/>
                                        </p:tgtEl>
                                        <p:attrNameLst>
                                          <p:attrName>style.visibility</p:attrName>
                                        </p:attrNameLst>
                                      </p:cBhvr>
                                      <p:to>
                                        <p:strVal val="visible"/>
                                      </p:to>
                                    </p:set>
                                    <p:animEffect filter="fade" transition="in">
                                      <p:cBhvr>
                                        <p:cTn dur="1000"/>
                                        <p:tgtEl>
                                          <p:spTgt spid="7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8"/>
                                        </p:tgtEl>
                                        <p:attrNameLst>
                                          <p:attrName>style.visibility</p:attrName>
                                        </p:attrNameLst>
                                      </p:cBhvr>
                                      <p:to>
                                        <p:strVal val="visible"/>
                                      </p:to>
                                    </p:set>
                                    <p:animEffect filter="fade" transition="in">
                                      <p:cBhvr>
                                        <p:cTn dur="1000"/>
                                        <p:tgtEl>
                                          <p:spTgt spid="7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7"/>
                                        </p:tgtEl>
                                        <p:attrNameLst>
                                          <p:attrName>style.visibility</p:attrName>
                                        </p:attrNameLst>
                                      </p:cBhvr>
                                      <p:to>
                                        <p:strVal val="visible"/>
                                      </p:to>
                                    </p:set>
                                    <p:animEffect filter="fade" transition="in">
                                      <p:cBhvr>
                                        <p:cTn dur="1000"/>
                                        <p:tgtEl>
                                          <p:spTgt spid="7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2"/>
                                        </p:tgtEl>
                                        <p:attrNameLst>
                                          <p:attrName>style.visibility</p:attrName>
                                        </p:attrNameLst>
                                      </p:cBhvr>
                                      <p:to>
                                        <p:strVal val="visible"/>
                                      </p:to>
                                    </p:set>
                                    <p:animEffect filter="fade" transition="in">
                                      <p:cBhvr>
                                        <p:cTn dur="1000"/>
                                        <p:tgtEl>
                                          <p:spTgt spid="8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6"/>
                                        </p:tgtEl>
                                        <p:attrNameLst>
                                          <p:attrName>style.visibility</p:attrName>
                                        </p:attrNameLst>
                                      </p:cBhvr>
                                      <p:to>
                                        <p:strVal val="visible"/>
                                      </p:to>
                                    </p:set>
                                    <p:animEffect filter="fade" transition="in">
                                      <p:cBhvr>
                                        <p:cTn dur="1000"/>
                                        <p:tgtEl>
                                          <p:spTgt spid="7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7"/>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Run: students compile the circuit, flash and run the code </a:t>
            </a:r>
            <a:endParaRPr/>
          </a:p>
        </p:txBody>
      </p:sp>
      <p:sp>
        <p:nvSpPr>
          <p:cNvPr id="89" name="Google Shape;89;p7"/>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90" name="Google Shape;90;p7"/>
          <p:cNvSpPr txBox="1"/>
          <p:nvPr/>
        </p:nvSpPr>
        <p:spPr>
          <a:xfrm>
            <a:off x="449125" y="1173575"/>
            <a:ext cx="1673700" cy="3505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Put the circuit together as it appears on this diagram.  Each of the alligator clip leads does the same job, irrespective of colour. </a:t>
            </a:r>
            <a:endParaRPr b="0" i="0" sz="1800" u="none" cap="none" strike="noStrike">
              <a:solidFill>
                <a:srgbClr val="666666"/>
              </a:solidFill>
              <a:latin typeface="Arial"/>
              <a:ea typeface="Arial"/>
              <a:cs typeface="Arial"/>
              <a:sym typeface="Arial"/>
            </a:endParaRPr>
          </a:p>
        </p:txBody>
      </p:sp>
      <p:sp>
        <p:nvSpPr>
          <p:cNvPr id="91" name="Google Shape;91;p7"/>
          <p:cNvSpPr txBox="1"/>
          <p:nvPr/>
        </p:nvSpPr>
        <p:spPr>
          <a:xfrm>
            <a:off x="6786100" y="1157850"/>
            <a:ext cx="2245200" cy="3325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Flash the code for the intelligent cooling fan to the micro: bit.  The buttons A and B allow you to override the program so that you can manually turn the fan on and off.</a:t>
            </a:r>
            <a:endParaRPr b="0" i="0" sz="1800" u="none" cap="none" strike="noStrike">
              <a:solidFill>
                <a:srgbClr val="666666"/>
              </a:solidFill>
              <a:latin typeface="Arial"/>
              <a:ea typeface="Arial"/>
              <a:cs typeface="Arial"/>
              <a:sym typeface="Arial"/>
            </a:endParaRPr>
          </a:p>
        </p:txBody>
      </p:sp>
      <p:sp>
        <p:nvSpPr>
          <p:cNvPr id="92" name="Google Shape;92;p7"/>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a:t>
            </a:r>
            <a:r>
              <a:rPr lang="en-GB" sz="1400">
                <a:latin typeface="Arial"/>
                <a:ea typeface="Arial"/>
                <a:cs typeface="Arial"/>
                <a:sym typeface="Arial"/>
              </a:rPr>
              <a:t>I</a:t>
            </a:r>
            <a:r>
              <a:rPr b="0" i="0" lang="en-GB" sz="1400" u="none" cap="none" strike="noStrike">
                <a:solidFill>
                  <a:srgbClr val="666666"/>
                </a:solidFill>
                <a:latin typeface="Arial"/>
                <a:ea typeface="Arial"/>
                <a:cs typeface="Arial"/>
                <a:sym typeface="Arial"/>
              </a:rPr>
              <a:t>MM - Activ</a:t>
            </a:r>
            <a:r>
              <a:rPr lang="en-GB" sz="1400">
                <a:latin typeface="Arial"/>
                <a:ea typeface="Arial"/>
                <a:cs typeface="Arial"/>
                <a:sym typeface="Arial"/>
              </a:rPr>
              <a:t>ity 2</a:t>
            </a:r>
            <a:endParaRPr b="0" i="0" sz="1400" u="none" cap="none" strike="noStrike">
              <a:solidFill>
                <a:srgbClr val="666666"/>
              </a:solidFill>
              <a:latin typeface="Arial"/>
              <a:ea typeface="Arial"/>
              <a:cs typeface="Arial"/>
              <a:sym typeface="Arial"/>
            </a:endParaRPr>
          </a:p>
        </p:txBody>
      </p:sp>
      <p:pic>
        <p:nvPicPr>
          <p:cNvPr id="93" name="Google Shape;93;p7"/>
          <p:cNvPicPr preferRelativeResize="0"/>
          <p:nvPr/>
        </p:nvPicPr>
        <p:blipFill rotWithShape="1">
          <a:blip r:embed="rId3">
            <a:alphaModFix/>
          </a:blip>
          <a:srcRect b="0" l="0" r="0" t="0"/>
          <a:stretch/>
        </p:blipFill>
        <p:spPr>
          <a:xfrm>
            <a:off x="2199025" y="1157850"/>
            <a:ext cx="4510876" cy="261548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0"/>
                                        </p:tgtEl>
                                        <p:attrNameLst>
                                          <p:attrName>style.visibility</p:attrName>
                                        </p:attrNameLst>
                                      </p:cBhvr>
                                      <p:to>
                                        <p:strVal val="visible"/>
                                      </p:to>
                                    </p:set>
                                    <p:animEffect filter="fade" transition="in">
                                      <p:cBhvr>
                                        <p:cTn dur="1000"/>
                                        <p:tgtEl>
                                          <p:spTgt spid="9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1"/>
                                        </p:tgtEl>
                                        <p:attrNameLst>
                                          <p:attrName>style.visibility</p:attrName>
                                        </p:attrNameLst>
                                      </p:cBhvr>
                                      <p:to>
                                        <p:strVal val="visible"/>
                                      </p:to>
                                    </p:set>
                                    <p:animEffect filter="fade" transition="in">
                                      <p:cBhvr>
                                        <p:cTn dur="1000"/>
                                        <p:tgtEl>
                                          <p:spTgt spid="9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ga5e087ef53_0_0"/>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99" name="Google Shape;99;ga5e087ef53_0_0"/>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00" name="Google Shape;100;ga5e087ef53_0_0"/>
          <p:cNvSpPr txBox="1"/>
          <p:nvPr/>
        </p:nvSpPr>
        <p:spPr>
          <a:xfrm>
            <a:off x="310900" y="1017725"/>
            <a:ext cx="7708500" cy="38115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2000"/>
              <a:buFont typeface="Arial"/>
              <a:buNone/>
            </a:pPr>
            <a:r>
              <a:rPr b="1" i="0" lang="en-GB" sz="2000" u="none" cap="none" strike="noStrike">
                <a:solidFill>
                  <a:srgbClr val="666666"/>
                </a:solidFill>
                <a:latin typeface="Arial"/>
                <a:ea typeface="Arial"/>
                <a:cs typeface="Arial"/>
                <a:sym typeface="Arial"/>
              </a:rPr>
              <a:t>Starting the micro:bit program</a:t>
            </a:r>
            <a:endParaRPr b="1" i="0" sz="2000" u="none" cap="none" strike="noStrike">
              <a:solidFill>
                <a:srgbClr val="666666"/>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D73A49"/>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434343"/>
                </a:solidFill>
                <a:latin typeface="Comfortaa"/>
                <a:ea typeface="Comfortaa"/>
                <a:cs typeface="Comfortaa"/>
                <a:sym typeface="Comfortaa"/>
              </a:rPr>
              <a:t>while True:</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rPr b="1" i="0" lang="en-GB" sz="2000" u="none" cap="none" strike="noStrike">
                <a:solidFill>
                  <a:srgbClr val="666666"/>
                </a:solidFill>
                <a:latin typeface="Arial"/>
                <a:ea typeface="Arial"/>
                <a:cs typeface="Arial"/>
                <a:sym typeface="Arial"/>
              </a:rPr>
              <a:t>What is happening?</a:t>
            </a:r>
            <a:endParaRPr b="1" i="0" sz="2000" u="none" cap="none" strike="noStrike">
              <a:solidFill>
                <a:srgbClr val="666666"/>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2000"/>
              <a:buFont typeface="Arial"/>
              <a:buNone/>
            </a:pPr>
            <a:r>
              <a:t/>
            </a:r>
            <a:endParaRPr b="1" i="0" sz="2000" u="none" cap="none" strike="noStrike">
              <a:solidFill>
                <a:srgbClr val="666666"/>
              </a:solidFill>
              <a:latin typeface="Arial"/>
              <a:ea typeface="Arial"/>
              <a:cs typeface="Arial"/>
              <a:sym typeface="Arial"/>
            </a:endParaRPr>
          </a:p>
          <a:p>
            <a:pPr indent="0" lvl="0" marL="0" marR="0" rtl="0" algn="l">
              <a:lnSpc>
                <a:spcPct val="134482"/>
              </a:lnSpc>
              <a:spcBef>
                <a:spcPts val="0"/>
              </a:spcBef>
              <a:spcAft>
                <a:spcPts val="0"/>
              </a:spcAft>
              <a:buClr>
                <a:srgbClr val="000000"/>
              </a:buClr>
              <a:buSzPts val="1800"/>
              <a:buFont typeface="Arial"/>
              <a:buNone/>
            </a:pPr>
            <a:r>
              <a:rPr lang="en-GB" sz="1800">
                <a:solidFill>
                  <a:srgbClr val="FF00FF"/>
                </a:solidFill>
              </a:rPr>
              <a:t>loop forever</a:t>
            </a:r>
            <a:r>
              <a:rPr b="0" i="0" lang="en-GB" sz="1800" u="none" cap="none" strike="noStrike">
                <a:solidFill>
                  <a:srgbClr val="FF00FF"/>
                </a:solidFill>
                <a:latin typeface="Arial"/>
                <a:ea typeface="Arial"/>
                <a:cs typeface="Arial"/>
                <a:sym typeface="Arial"/>
              </a:rPr>
              <a:t> </a:t>
            </a:r>
            <a:endParaRPr b="0" i="0" sz="1800" u="none" cap="none" strike="noStrike">
              <a:solidFill>
                <a:srgbClr val="000000"/>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2000"/>
              <a:buFont typeface="Arial"/>
              <a:buNone/>
            </a:pPr>
            <a:r>
              <a:t/>
            </a:r>
            <a:endParaRPr b="1" i="0" sz="2000" u="none" cap="none" strike="noStrike">
              <a:solidFill>
                <a:srgbClr val="666666"/>
              </a:solidFill>
              <a:latin typeface="Arial"/>
              <a:ea typeface="Arial"/>
              <a:cs typeface="Arial"/>
              <a:sym typeface="Arial"/>
            </a:endParaRPr>
          </a:p>
        </p:txBody>
      </p:sp>
      <p:pic>
        <p:nvPicPr>
          <p:cNvPr id="101" name="Google Shape;101;ga5e087ef53_0_0"/>
          <p:cNvPicPr preferRelativeResize="0"/>
          <p:nvPr/>
        </p:nvPicPr>
        <p:blipFill rotWithShape="1">
          <a:blip r:embed="rId3">
            <a:alphaModFix/>
          </a:blip>
          <a:srcRect b="0" l="0" r="0" t="0"/>
          <a:stretch/>
        </p:blipFill>
        <p:spPr>
          <a:xfrm>
            <a:off x="6340675" y="736550"/>
            <a:ext cx="2327775" cy="2426326"/>
          </a:xfrm>
          <a:prstGeom prst="rect">
            <a:avLst/>
          </a:prstGeom>
          <a:noFill/>
          <a:ln>
            <a:noFill/>
          </a:ln>
        </p:spPr>
      </p:pic>
      <p:sp>
        <p:nvSpPr>
          <p:cNvPr id="102" name="Google Shape;102;ga5e087ef53_0_0"/>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Activity 3</a:t>
            </a:r>
            <a:endParaRPr b="0" i="0" sz="1400" u="none" cap="none" strike="noStrike">
              <a:solidFill>
                <a:srgbClr val="666666"/>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0">
                                            <p:txEl>
                                              <p:pRg end="0" st="0"/>
                                            </p:txEl>
                                          </p:spTgt>
                                        </p:tgtEl>
                                        <p:attrNameLst>
                                          <p:attrName>style.visibility</p:attrName>
                                        </p:attrNameLst>
                                      </p:cBhvr>
                                      <p:to>
                                        <p:strVal val="visible"/>
                                      </p:to>
                                    </p:set>
                                    <p:animEffect filter="fade" transition="in">
                                      <p:cBhvr>
                                        <p:cTn dur="1000"/>
                                        <p:tgtEl>
                                          <p:spTgt spid="10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0">
                                            <p:txEl>
                                              <p:pRg end="1" st="1"/>
                                            </p:txEl>
                                          </p:spTgt>
                                        </p:tgtEl>
                                        <p:attrNameLst>
                                          <p:attrName>style.visibility</p:attrName>
                                        </p:attrNameLst>
                                      </p:cBhvr>
                                      <p:to>
                                        <p:strVal val="visible"/>
                                      </p:to>
                                    </p:set>
                                    <p:animEffect filter="fade" transition="in">
                                      <p:cBhvr>
                                        <p:cTn dur="1000"/>
                                        <p:tgtEl>
                                          <p:spTgt spid="10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0">
                                            <p:txEl>
                                              <p:pRg end="2" st="2"/>
                                            </p:txEl>
                                          </p:spTgt>
                                        </p:tgtEl>
                                        <p:attrNameLst>
                                          <p:attrName>style.visibility</p:attrName>
                                        </p:attrNameLst>
                                      </p:cBhvr>
                                      <p:to>
                                        <p:strVal val="visible"/>
                                      </p:to>
                                    </p:set>
                                    <p:animEffect filter="fade" transition="in">
                                      <p:cBhvr>
                                        <p:cTn dur="1000"/>
                                        <p:tgtEl>
                                          <p:spTgt spid="10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0">
                                            <p:txEl>
                                              <p:pRg end="3" st="3"/>
                                            </p:txEl>
                                          </p:spTgt>
                                        </p:tgtEl>
                                        <p:attrNameLst>
                                          <p:attrName>style.visibility</p:attrName>
                                        </p:attrNameLst>
                                      </p:cBhvr>
                                      <p:to>
                                        <p:strVal val="visible"/>
                                      </p:to>
                                    </p:set>
                                    <p:animEffect filter="fade" transition="in">
                                      <p:cBhvr>
                                        <p:cTn dur="1000"/>
                                        <p:tgtEl>
                                          <p:spTgt spid="10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0">
                                            <p:txEl>
                                              <p:pRg end="4" st="4"/>
                                            </p:txEl>
                                          </p:spTgt>
                                        </p:tgtEl>
                                        <p:attrNameLst>
                                          <p:attrName>style.visibility</p:attrName>
                                        </p:attrNameLst>
                                      </p:cBhvr>
                                      <p:to>
                                        <p:strVal val="visible"/>
                                      </p:to>
                                    </p:set>
                                    <p:animEffect filter="fade" transition="in">
                                      <p:cBhvr>
                                        <p:cTn dur="1000"/>
                                        <p:tgtEl>
                                          <p:spTgt spid="10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0">
                                            <p:txEl>
                                              <p:pRg end="5" st="5"/>
                                            </p:txEl>
                                          </p:spTgt>
                                        </p:tgtEl>
                                        <p:attrNameLst>
                                          <p:attrName>style.visibility</p:attrName>
                                        </p:attrNameLst>
                                      </p:cBhvr>
                                      <p:to>
                                        <p:strVal val="visible"/>
                                      </p:to>
                                    </p:set>
                                    <p:animEffect filter="fade" transition="in">
                                      <p:cBhvr>
                                        <p:cTn dur="1000"/>
                                        <p:tgtEl>
                                          <p:spTgt spid="100">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0">
                                            <p:txEl>
                                              <p:pRg end="6" st="6"/>
                                            </p:txEl>
                                          </p:spTgt>
                                        </p:tgtEl>
                                        <p:attrNameLst>
                                          <p:attrName>style.visibility</p:attrName>
                                        </p:attrNameLst>
                                      </p:cBhvr>
                                      <p:to>
                                        <p:strVal val="visible"/>
                                      </p:to>
                                    </p:set>
                                    <p:animEffect filter="fade" transition="in">
                                      <p:cBhvr>
                                        <p:cTn dur="1000"/>
                                        <p:tgtEl>
                                          <p:spTgt spid="100">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0">
                                            <p:txEl>
                                              <p:pRg end="7" st="7"/>
                                            </p:txEl>
                                          </p:spTgt>
                                        </p:tgtEl>
                                        <p:attrNameLst>
                                          <p:attrName>style.visibility</p:attrName>
                                        </p:attrNameLst>
                                      </p:cBhvr>
                                      <p:to>
                                        <p:strVal val="visible"/>
                                      </p:to>
                                    </p:set>
                                    <p:animEffect filter="fade" transition="in">
                                      <p:cBhvr>
                                        <p:cTn dur="1000"/>
                                        <p:tgtEl>
                                          <p:spTgt spid="100">
                                            <p:txEl>
                                              <p:pRg end="7" st="7"/>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gb0857580e6_0_12"/>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08" name="Google Shape;108;gb0857580e6_0_12"/>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09" name="Google Shape;109;gb0857580e6_0_12"/>
          <p:cNvSpPr txBox="1"/>
          <p:nvPr/>
        </p:nvSpPr>
        <p:spPr>
          <a:xfrm>
            <a:off x="311150" y="1289050"/>
            <a:ext cx="7413300" cy="36723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1"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434343"/>
                </a:solidFill>
                <a:latin typeface="Comfortaa"/>
                <a:ea typeface="Comfortaa"/>
                <a:cs typeface="Comfortaa"/>
                <a:sym typeface="Comfortaa"/>
              </a:rPr>
              <a:t>stored = pin0.read_analog()</a:t>
            </a:r>
            <a:endParaRPr sz="1800">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sz="1800">
              <a:solidFill>
                <a:srgbClr val="FF00FF"/>
              </a:solidFill>
            </a:endParaRPr>
          </a:p>
          <a:p>
            <a:pPr indent="0" lvl="0" marL="0" marR="0" rtl="0" algn="l">
              <a:lnSpc>
                <a:spcPct val="100000"/>
              </a:lnSpc>
              <a:spcBef>
                <a:spcPts val="0"/>
              </a:spcBef>
              <a:spcAft>
                <a:spcPts val="0"/>
              </a:spcAft>
              <a:buClr>
                <a:srgbClr val="000000"/>
              </a:buClr>
              <a:buSzPts val="1800"/>
              <a:buFont typeface="Arial"/>
              <a:buNone/>
            </a:pPr>
            <a:r>
              <a:rPr lang="en-GB" sz="1800">
                <a:solidFill>
                  <a:srgbClr val="FF00FF"/>
                </a:solidFill>
              </a:rPr>
              <a:t>sets the value in the variable stored to the reading from pin0, which is the pin attached to the solar store.</a:t>
            </a:r>
            <a:endParaRPr b="0" i="0" sz="1800" u="none" cap="none" strike="noStrike">
              <a:solidFill>
                <a:srgbClr val="FF00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p:txBody>
      </p:sp>
      <p:sp>
        <p:nvSpPr>
          <p:cNvPr id="110" name="Google Shape;110;gb0857580e6_0_12"/>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Activity 3</a:t>
            </a:r>
            <a:endParaRPr b="0" i="0" sz="1400" u="none" cap="none" strike="noStrike">
              <a:solidFill>
                <a:srgbClr val="666666"/>
              </a:solidFill>
              <a:latin typeface="Arial"/>
              <a:ea typeface="Arial"/>
              <a:cs typeface="Arial"/>
              <a:sym typeface="Arial"/>
            </a:endParaRPr>
          </a:p>
        </p:txBody>
      </p:sp>
      <p:pic>
        <p:nvPicPr>
          <p:cNvPr id="111" name="Google Shape;111;gb0857580e6_0_12"/>
          <p:cNvPicPr preferRelativeResize="0"/>
          <p:nvPr/>
        </p:nvPicPr>
        <p:blipFill rotWithShape="1">
          <a:blip r:embed="rId3">
            <a:alphaModFix/>
          </a:blip>
          <a:srcRect b="0" l="0" r="0" t="0"/>
          <a:stretch/>
        </p:blipFill>
        <p:spPr>
          <a:xfrm>
            <a:off x="6816275" y="540325"/>
            <a:ext cx="2327775" cy="242632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9">
                                            <p:txEl>
                                              <p:pRg end="0" st="0"/>
                                            </p:txEl>
                                          </p:spTgt>
                                        </p:tgtEl>
                                        <p:attrNameLst>
                                          <p:attrName>style.visibility</p:attrName>
                                        </p:attrNameLst>
                                      </p:cBhvr>
                                      <p:to>
                                        <p:strVal val="visible"/>
                                      </p:to>
                                    </p:set>
                                    <p:animEffect filter="fade" transition="in">
                                      <p:cBhvr>
                                        <p:cTn dur="1000"/>
                                        <p:tgtEl>
                                          <p:spTgt spid="10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9">
                                            <p:txEl>
                                              <p:pRg end="1" st="1"/>
                                            </p:txEl>
                                          </p:spTgt>
                                        </p:tgtEl>
                                        <p:attrNameLst>
                                          <p:attrName>style.visibility</p:attrName>
                                        </p:attrNameLst>
                                      </p:cBhvr>
                                      <p:to>
                                        <p:strVal val="visible"/>
                                      </p:to>
                                    </p:set>
                                    <p:animEffect filter="fade" transition="in">
                                      <p:cBhvr>
                                        <p:cTn dur="1000"/>
                                        <p:tgtEl>
                                          <p:spTgt spid="10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9">
                                            <p:txEl>
                                              <p:pRg end="2" st="2"/>
                                            </p:txEl>
                                          </p:spTgt>
                                        </p:tgtEl>
                                        <p:attrNameLst>
                                          <p:attrName>style.visibility</p:attrName>
                                        </p:attrNameLst>
                                      </p:cBhvr>
                                      <p:to>
                                        <p:strVal val="visible"/>
                                      </p:to>
                                    </p:set>
                                    <p:animEffect filter="fade" transition="in">
                                      <p:cBhvr>
                                        <p:cTn dur="1000"/>
                                        <p:tgtEl>
                                          <p:spTgt spid="10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9">
                                            <p:txEl>
                                              <p:pRg end="3" st="3"/>
                                            </p:txEl>
                                          </p:spTgt>
                                        </p:tgtEl>
                                        <p:attrNameLst>
                                          <p:attrName>style.visibility</p:attrName>
                                        </p:attrNameLst>
                                      </p:cBhvr>
                                      <p:to>
                                        <p:strVal val="visible"/>
                                      </p:to>
                                    </p:set>
                                    <p:animEffect filter="fade" transition="in">
                                      <p:cBhvr>
                                        <p:cTn dur="1000"/>
                                        <p:tgtEl>
                                          <p:spTgt spid="109">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9">
                                            <p:txEl>
                                              <p:pRg end="4" st="4"/>
                                            </p:txEl>
                                          </p:spTgt>
                                        </p:tgtEl>
                                        <p:attrNameLst>
                                          <p:attrName>style.visibility</p:attrName>
                                        </p:attrNameLst>
                                      </p:cBhvr>
                                      <p:to>
                                        <p:strVal val="visible"/>
                                      </p:to>
                                    </p:set>
                                    <p:animEffect filter="fade" transition="in">
                                      <p:cBhvr>
                                        <p:cTn dur="1000"/>
                                        <p:tgtEl>
                                          <p:spTgt spid="109">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9">
                                            <p:txEl>
                                              <p:pRg end="5" st="5"/>
                                            </p:txEl>
                                          </p:spTgt>
                                        </p:tgtEl>
                                        <p:attrNameLst>
                                          <p:attrName>style.visibility</p:attrName>
                                        </p:attrNameLst>
                                      </p:cBhvr>
                                      <p:to>
                                        <p:strVal val="visible"/>
                                      </p:to>
                                    </p:set>
                                    <p:animEffect filter="fade" transition="in">
                                      <p:cBhvr>
                                        <p:cTn dur="1000"/>
                                        <p:tgtEl>
                                          <p:spTgt spid="109">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9">
                                            <p:txEl>
                                              <p:pRg end="6" st="6"/>
                                            </p:txEl>
                                          </p:spTgt>
                                        </p:tgtEl>
                                        <p:attrNameLst>
                                          <p:attrName>style.visibility</p:attrName>
                                        </p:attrNameLst>
                                      </p:cBhvr>
                                      <p:to>
                                        <p:strVal val="visible"/>
                                      </p:to>
                                    </p:set>
                                    <p:animEffect filter="fade" transition="in">
                                      <p:cBhvr>
                                        <p:cTn dur="1000"/>
                                        <p:tgtEl>
                                          <p:spTgt spid="109">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Monkmakes">
  <a:themeElements>
    <a:clrScheme name="Simple Light">
      <a:dk1>
        <a:srgbClr val="5B5BA5"/>
      </a:dk1>
      <a:lt1>
        <a:srgbClr val="FFFFFF"/>
      </a:lt1>
      <a:dk2>
        <a:srgbClr val="E9E9F3"/>
      </a:dk2>
      <a:lt2>
        <a:srgbClr val="F2F6FC"/>
      </a:lt2>
      <a:accent1>
        <a:srgbClr val="E9F7FC"/>
      </a:accent1>
      <a:accent2>
        <a:srgbClr val="FFEFDA"/>
      </a:accent2>
      <a:accent3>
        <a:srgbClr val="ECF8F5"/>
      </a:accent3>
      <a:accent4>
        <a:srgbClr val="FEF2F6"/>
      </a:accent4>
      <a:accent5>
        <a:srgbClr val="E6E6EA"/>
      </a:accent5>
      <a:accent6>
        <a:srgbClr val="F0F6ED"/>
      </a:accent6>
      <a:hlink>
        <a:srgbClr val="3197A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